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55"/>
  </p:notesMasterIdLst>
  <p:handoutMasterIdLst>
    <p:handoutMasterId r:id="rId56"/>
  </p:handoutMasterIdLst>
  <p:sldIdLst>
    <p:sldId id="256" r:id="rId5"/>
    <p:sldId id="485" r:id="rId6"/>
    <p:sldId id="486" r:id="rId7"/>
    <p:sldId id="487" r:id="rId8"/>
    <p:sldId id="638" r:id="rId9"/>
    <p:sldId id="669" r:id="rId10"/>
    <p:sldId id="670" r:id="rId11"/>
    <p:sldId id="672" r:id="rId12"/>
    <p:sldId id="673" r:id="rId13"/>
    <p:sldId id="674" r:id="rId14"/>
    <p:sldId id="675" r:id="rId15"/>
    <p:sldId id="677" r:id="rId16"/>
    <p:sldId id="678" r:id="rId17"/>
    <p:sldId id="679" r:id="rId18"/>
    <p:sldId id="680" r:id="rId19"/>
    <p:sldId id="676" r:id="rId20"/>
    <p:sldId id="681" r:id="rId21"/>
    <p:sldId id="682" r:id="rId22"/>
    <p:sldId id="683" r:id="rId23"/>
    <p:sldId id="686" r:id="rId24"/>
    <p:sldId id="688" r:id="rId25"/>
    <p:sldId id="689" r:id="rId26"/>
    <p:sldId id="690" r:id="rId27"/>
    <p:sldId id="691" r:id="rId28"/>
    <p:sldId id="692" r:id="rId29"/>
    <p:sldId id="693" r:id="rId30"/>
    <p:sldId id="694" r:id="rId31"/>
    <p:sldId id="695" r:id="rId32"/>
    <p:sldId id="696" r:id="rId33"/>
    <p:sldId id="697" r:id="rId34"/>
    <p:sldId id="698" r:id="rId35"/>
    <p:sldId id="699" r:id="rId36"/>
    <p:sldId id="700" r:id="rId37"/>
    <p:sldId id="701" r:id="rId38"/>
    <p:sldId id="702" r:id="rId39"/>
    <p:sldId id="703" r:id="rId40"/>
    <p:sldId id="704" r:id="rId41"/>
    <p:sldId id="685" r:id="rId42"/>
    <p:sldId id="687" r:id="rId43"/>
    <p:sldId id="705" r:id="rId44"/>
    <p:sldId id="707" r:id="rId45"/>
    <p:sldId id="706" r:id="rId46"/>
    <p:sldId id="708" r:id="rId47"/>
    <p:sldId id="709" r:id="rId48"/>
    <p:sldId id="710" r:id="rId49"/>
    <p:sldId id="711" r:id="rId50"/>
    <p:sldId id="712" r:id="rId51"/>
    <p:sldId id="713" r:id="rId52"/>
    <p:sldId id="714" r:id="rId53"/>
    <p:sldId id="715" r:id="rId54"/>
  </p:sldIdLst>
  <p:sldSz cx="9144000" cy="6858000" type="screen4x3"/>
  <p:notesSz cx="9928225" cy="6797675"/>
  <p:custDataLst>
    <p:tags r:id="rId5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Rafferty" initials="SR" lastIdx="1" clrIdx="0">
    <p:extLst>
      <p:ext uri="{19B8F6BF-5375-455C-9EA6-DF929625EA0E}">
        <p15:presenceInfo xmlns:p15="http://schemas.microsoft.com/office/powerpoint/2012/main" userId="a04426156b3b4a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6" autoAdjust="0"/>
    <p:restoredTop sz="94646" autoAdjust="0"/>
  </p:normalViewPr>
  <p:slideViewPr>
    <p:cSldViewPr>
      <p:cViewPr varScale="1">
        <p:scale>
          <a:sx n="79" d="100"/>
          <a:sy n="79" d="100"/>
        </p:scale>
        <p:origin x="1296" y="84"/>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05/08/2018</a:t>
            </a:fld>
            <a:endParaRPr lang="en-GB" dirty="0"/>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dirty="0"/>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8/5/2018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564564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10</a:t>
            </a:fld>
            <a:endParaRPr lang="en-GB" dirty="0"/>
          </a:p>
        </p:txBody>
      </p:sp>
    </p:spTree>
    <p:extLst>
      <p:ext uri="{BB962C8B-B14F-4D97-AF65-F5344CB8AC3E}">
        <p14:creationId xmlns:p14="http://schemas.microsoft.com/office/powerpoint/2010/main" val="3538331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11</a:t>
            </a:fld>
            <a:endParaRPr lang="en-GB" dirty="0"/>
          </a:p>
        </p:txBody>
      </p:sp>
    </p:spTree>
    <p:extLst>
      <p:ext uri="{BB962C8B-B14F-4D97-AF65-F5344CB8AC3E}">
        <p14:creationId xmlns:p14="http://schemas.microsoft.com/office/powerpoint/2010/main" val="297201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12</a:t>
            </a:fld>
            <a:endParaRPr lang="en-GB" dirty="0"/>
          </a:p>
        </p:txBody>
      </p:sp>
    </p:spTree>
    <p:extLst>
      <p:ext uri="{BB962C8B-B14F-4D97-AF65-F5344CB8AC3E}">
        <p14:creationId xmlns:p14="http://schemas.microsoft.com/office/powerpoint/2010/main" val="2353827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13</a:t>
            </a:fld>
            <a:endParaRPr lang="en-GB" dirty="0"/>
          </a:p>
        </p:txBody>
      </p:sp>
    </p:spTree>
    <p:extLst>
      <p:ext uri="{BB962C8B-B14F-4D97-AF65-F5344CB8AC3E}">
        <p14:creationId xmlns:p14="http://schemas.microsoft.com/office/powerpoint/2010/main" val="1658368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14</a:t>
            </a:fld>
            <a:endParaRPr lang="en-GB" dirty="0"/>
          </a:p>
        </p:txBody>
      </p:sp>
    </p:spTree>
    <p:extLst>
      <p:ext uri="{BB962C8B-B14F-4D97-AF65-F5344CB8AC3E}">
        <p14:creationId xmlns:p14="http://schemas.microsoft.com/office/powerpoint/2010/main" val="1314122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15</a:t>
            </a:fld>
            <a:endParaRPr lang="en-GB" dirty="0"/>
          </a:p>
        </p:txBody>
      </p:sp>
    </p:spTree>
    <p:extLst>
      <p:ext uri="{BB962C8B-B14F-4D97-AF65-F5344CB8AC3E}">
        <p14:creationId xmlns:p14="http://schemas.microsoft.com/office/powerpoint/2010/main" val="1490251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16</a:t>
            </a:fld>
            <a:endParaRPr lang="en-GB" dirty="0"/>
          </a:p>
        </p:txBody>
      </p:sp>
    </p:spTree>
    <p:extLst>
      <p:ext uri="{BB962C8B-B14F-4D97-AF65-F5344CB8AC3E}">
        <p14:creationId xmlns:p14="http://schemas.microsoft.com/office/powerpoint/2010/main" val="3617091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17</a:t>
            </a:fld>
            <a:endParaRPr lang="en-GB" dirty="0"/>
          </a:p>
        </p:txBody>
      </p:sp>
    </p:spTree>
    <p:extLst>
      <p:ext uri="{BB962C8B-B14F-4D97-AF65-F5344CB8AC3E}">
        <p14:creationId xmlns:p14="http://schemas.microsoft.com/office/powerpoint/2010/main" val="191431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18</a:t>
            </a:fld>
            <a:endParaRPr lang="en-GB" dirty="0"/>
          </a:p>
        </p:txBody>
      </p:sp>
    </p:spTree>
    <p:extLst>
      <p:ext uri="{BB962C8B-B14F-4D97-AF65-F5344CB8AC3E}">
        <p14:creationId xmlns:p14="http://schemas.microsoft.com/office/powerpoint/2010/main" val="2541844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19</a:t>
            </a:fld>
            <a:endParaRPr lang="en-GB" dirty="0"/>
          </a:p>
        </p:txBody>
      </p:sp>
    </p:spTree>
    <p:extLst>
      <p:ext uri="{BB962C8B-B14F-4D97-AF65-F5344CB8AC3E}">
        <p14:creationId xmlns:p14="http://schemas.microsoft.com/office/powerpoint/2010/main" val="392838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164423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20</a:t>
            </a:fld>
            <a:endParaRPr lang="en-GB" dirty="0"/>
          </a:p>
        </p:txBody>
      </p:sp>
    </p:spTree>
    <p:extLst>
      <p:ext uri="{BB962C8B-B14F-4D97-AF65-F5344CB8AC3E}">
        <p14:creationId xmlns:p14="http://schemas.microsoft.com/office/powerpoint/2010/main" val="2069880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784881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1493573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173775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624755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3257416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1156123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3727115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732170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213980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1932047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4084529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1598702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953360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3760314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2400530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351157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842072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3687994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38</a:t>
            </a:fld>
            <a:endParaRPr lang="en-GB" dirty="0"/>
          </a:p>
        </p:txBody>
      </p:sp>
    </p:spTree>
    <p:extLst>
      <p:ext uri="{BB962C8B-B14F-4D97-AF65-F5344CB8AC3E}">
        <p14:creationId xmlns:p14="http://schemas.microsoft.com/office/powerpoint/2010/main" val="35443756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39</a:t>
            </a:fld>
            <a:endParaRPr lang="en-GB" dirty="0"/>
          </a:p>
        </p:txBody>
      </p:sp>
    </p:spTree>
    <p:extLst>
      <p:ext uri="{BB962C8B-B14F-4D97-AF65-F5344CB8AC3E}">
        <p14:creationId xmlns:p14="http://schemas.microsoft.com/office/powerpoint/2010/main" val="2083304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20142260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40</a:t>
            </a:fld>
            <a:endParaRPr lang="en-GB" dirty="0"/>
          </a:p>
        </p:txBody>
      </p:sp>
    </p:spTree>
    <p:extLst>
      <p:ext uri="{BB962C8B-B14F-4D97-AF65-F5344CB8AC3E}">
        <p14:creationId xmlns:p14="http://schemas.microsoft.com/office/powerpoint/2010/main" val="3969033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41</a:t>
            </a:fld>
            <a:endParaRPr lang="en-GB" dirty="0"/>
          </a:p>
        </p:txBody>
      </p:sp>
    </p:spTree>
    <p:extLst>
      <p:ext uri="{BB962C8B-B14F-4D97-AF65-F5344CB8AC3E}">
        <p14:creationId xmlns:p14="http://schemas.microsoft.com/office/powerpoint/2010/main" val="2505019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42</a:t>
            </a:fld>
            <a:endParaRPr lang="en-GB" dirty="0"/>
          </a:p>
        </p:txBody>
      </p:sp>
    </p:spTree>
    <p:extLst>
      <p:ext uri="{BB962C8B-B14F-4D97-AF65-F5344CB8AC3E}">
        <p14:creationId xmlns:p14="http://schemas.microsoft.com/office/powerpoint/2010/main" val="443656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43</a:t>
            </a:fld>
            <a:endParaRPr lang="en-GB" dirty="0"/>
          </a:p>
        </p:txBody>
      </p:sp>
    </p:spTree>
    <p:extLst>
      <p:ext uri="{BB962C8B-B14F-4D97-AF65-F5344CB8AC3E}">
        <p14:creationId xmlns:p14="http://schemas.microsoft.com/office/powerpoint/2010/main" val="1536857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44</a:t>
            </a:fld>
            <a:endParaRPr lang="en-GB" dirty="0"/>
          </a:p>
        </p:txBody>
      </p:sp>
    </p:spTree>
    <p:extLst>
      <p:ext uri="{BB962C8B-B14F-4D97-AF65-F5344CB8AC3E}">
        <p14:creationId xmlns:p14="http://schemas.microsoft.com/office/powerpoint/2010/main" val="4256492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45</a:t>
            </a:fld>
            <a:endParaRPr lang="en-GB" dirty="0"/>
          </a:p>
        </p:txBody>
      </p:sp>
    </p:spTree>
    <p:extLst>
      <p:ext uri="{BB962C8B-B14F-4D97-AF65-F5344CB8AC3E}">
        <p14:creationId xmlns:p14="http://schemas.microsoft.com/office/powerpoint/2010/main" val="3737320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46</a:t>
            </a:fld>
            <a:endParaRPr lang="en-GB" dirty="0"/>
          </a:p>
        </p:txBody>
      </p:sp>
    </p:spTree>
    <p:extLst>
      <p:ext uri="{BB962C8B-B14F-4D97-AF65-F5344CB8AC3E}">
        <p14:creationId xmlns:p14="http://schemas.microsoft.com/office/powerpoint/2010/main" val="2921654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6C00DB4-E585-43D3-9A29-E1C42556C769}" type="slidenum">
              <a:rPr lang="en-GB" smtClean="0"/>
              <a:pPr>
                <a:defRPr/>
              </a:pPr>
              <a:t>47</a:t>
            </a:fld>
            <a:endParaRPr lang="en-GB" dirty="0"/>
          </a:p>
        </p:txBody>
      </p:sp>
    </p:spTree>
    <p:extLst>
      <p:ext uri="{BB962C8B-B14F-4D97-AF65-F5344CB8AC3E}">
        <p14:creationId xmlns:p14="http://schemas.microsoft.com/office/powerpoint/2010/main" val="18784088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31596451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2117787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641654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4004369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2288935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3695314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8</a:t>
            </a:fld>
            <a:endParaRPr lang="en-GB" dirty="0"/>
          </a:p>
        </p:txBody>
      </p:sp>
    </p:spTree>
    <p:extLst>
      <p:ext uri="{BB962C8B-B14F-4D97-AF65-F5344CB8AC3E}">
        <p14:creationId xmlns:p14="http://schemas.microsoft.com/office/powerpoint/2010/main" val="241217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69BD36D-642D-4AB7-B9E3-99692D168A8F}" type="slidenum">
              <a:rPr lang="en-GB" smtClean="0"/>
              <a:pPr/>
              <a:t>9</a:t>
            </a:fld>
            <a:endParaRPr lang="en-GB" dirty="0"/>
          </a:p>
        </p:txBody>
      </p:sp>
    </p:spTree>
    <p:extLst>
      <p:ext uri="{BB962C8B-B14F-4D97-AF65-F5344CB8AC3E}">
        <p14:creationId xmlns:p14="http://schemas.microsoft.com/office/powerpoint/2010/main" val="2325234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45.xml"/><Relationship Id="rId3" Type="http://schemas.openxmlformats.org/officeDocument/2006/relationships/slide" Target="../slides/slide4.xml"/><Relationship Id="rId7" Type="http://schemas.openxmlformats.org/officeDocument/2006/relationships/slide" Target="../slides/slide44.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40.xml"/><Relationship Id="rId5" Type="http://schemas.openxmlformats.org/officeDocument/2006/relationships/slide" Target="../slides/slide3.xml"/><Relationship Id="rId4" Type="http://schemas.openxmlformats.org/officeDocument/2006/relationships/slide" Target="../slides/slide20.xml"/><Relationship Id="rId9" Type="http://schemas.openxmlformats.org/officeDocument/2006/relationships/slide" Target="../slides/slide46.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google.co.uk/url?sa=i&amp;rct=j&amp;q=ocr+nationals+in+ict+level+02+logo&amp;source=images&amp;cd=&amp;docid=V5m_yCYP-aE2_M&amp;tbnid=DTQOd6LrYrDCGM:&amp;ved=0CAUQjRw&amp;url=http://decv.co.uk/courses/test/&amp;ei=zegkUtL5EcaR0AX1yoCoCA&amp;bvm=bv.51495398,d.d2k&amp;psig=AFQjCNE5H51wUL1lgYhDZQ2VHp_BrKAYtA&amp;ust=1378236999184474" TargetMode="External"/><Relationship Id="rId2" Type="http://schemas.openxmlformats.org/officeDocument/2006/relationships/slide" Target="../slides/slide3.xml"/><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latin typeface="Calibri" pitchFamily="34" charset="0"/>
                <a:cs typeface="Calibr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70266" y="72008"/>
            <a:ext cx="8859452" cy="548680"/>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sp>
        <p:nvSpPr>
          <p:cNvPr id="4" name="Round Same Side Corner Rectangle 3">
            <a:hlinkClick r:id="rId2" action="ppaction://hlinksldjump"/>
          </p:cNvPr>
          <p:cNvSpPr/>
          <p:nvPr/>
        </p:nvSpPr>
        <p:spPr>
          <a:xfrm>
            <a:off x="2413140"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4.1</a:t>
            </a:r>
            <a:endParaRPr lang="en-GB" sz="1400" b="1" dirty="0">
              <a:latin typeface="Arial" panose="020B0604020202020204" pitchFamily="34" charset="0"/>
              <a:cs typeface="Arial" panose="020B0604020202020204" pitchFamily="34" charset="0"/>
            </a:endParaRPr>
          </a:p>
        </p:txBody>
      </p:sp>
      <p:sp>
        <p:nvSpPr>
          <p:cNvPr id="5" name="Round Same Side Corner Rectangle 4">
            <a:hlinkClick r:id="rId3" action="ppaction://hlinksldjump"/>
          </p:cNvPr>
          <p:cNvSpPr/>
          <p:nvPr/>
        </p:nvSpPr>
        <p:spPr>
          <a:xfrm>
            <a:off x="202158" y="620688"/>
            <a:ext cx="1201490"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latin typeface="Arial" panose="020B0604020202020204" pitchFamily="34" charset="0"/>
                <a:cs typeface="Arial" panose="020B0604020202020204" pitchFamily="34" charset="0"/>
              </a:rPr>
              <a:t>Scenario</a:t>
            </a:r>
            <a:endParaRPr lang="en-GB" b="1" dirty="0">
              <a:latin typeface="Arial" panose="020B0604020202020204" pitchFamily="34" charset="0"/>
              <a:cs typeface="Arial" panose="020B0604020202020204" pitchFamily="34" charset="0"/>
            </a:endParaRPr>
          </a:p>
        </p:txBody>
      </p:sp>
      <p:sp>
        <p:nvSpPr>
          <p:cNvPr id="7" name="Round Same Side Corner Rectangle 6">
            <a:hlinkClick r:id="rId4" action="ppaction://hlinksldjump"/>
          </p:cNvPr>
          <p:cNvSpPr/>
          <p:nvPr/>
        </p:nvSpPr>
        <p:spPr>
          <a:xfrm>
            <a:off x="3019868"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4.2</a:t>
            </a:r>
            <a:endParaRPr lang="en-GB" sz="1400" b="1" dirty="0">
              <a:latin typeface="Arial" panose="020B0604020202020204" pitchFamily="34" charset="0"/>
              <a:cs typeface="Arial" panose="020B0604020202020204" pitchFamily="34" charset="0"/>
            </a:endParaRPr>
          </a:p>
        </p:txBody>
      </p:sp>
      <p:sp>
        <p:nvSpPr>
          <p:cNvPr id="8" name="Round Same Side Corner Rectangle 7">
            <a:hlinkClick r:id="rId5" action="ppaction://hlinksldjump"/>
          </p:cNvPr>
          <p:cNvSpPr/>
          <p:nvPr/>
        </p:nvSpPr>
        <p:spPr>
          <a:xfrm>
            <a:off x="1470360" y="620688"/>
            <a:ext cx="8760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Glossary</a:t>
            </a:r>
            <a:endParaRPr lang="en-GB" sz="2000" b="1" dirty="0">
              <a:latin typeface="Arial" panose="020B0604020202020204" pitchFamily="34" charset="0"/>
              <a:cs typeface="Arial" panose="020B0604020202020204" pitchFamily="34" charset="0"/>
            </a:endParaRPr>
          </a:p>
        </p:txBody>
      </p:sp>
      <p:sp>
        <p:nvSpPr>
          <p:cNvPr id="11" name="Round Same Side Corner Rectangle 10">
            <a:hlinkClick r:id="rId6" action="ppaction://hlinksldjump"/>
          </p:cNvPr>
          <p:cNvSpPr/>
          <p:nvPr/>
        </p:nvSpPr>
        <p:spPr>
          <a:xfrm>
            <a:off x="3626596"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4.3</a:t>
            </a:r>
            <a:endParaRPr lang="en-GB" sz="1400" b="1" dirty="0">
              <a:latin typeface="Arial" panose="020B0604020202020204" pitchFamily="34" charset="0"/>
              <a:cs typeface="Arial" panose="020B0604020202020204" pitchFamily="34" charset="0"/>
            </a:endParaRPr>
          </a:p>
        </p:txBody>
      </p:sp>
      <p:sp>
        <p:nvSpPr>
          <p:cNvPr id="13" name="Round Same Side Corner Rectangle 12">
            <a:hlinkClick r:id="rId7" action="ppaction://hlinksldjump"/>
          </p:cNvPr>
          <p:cNvSpPr/>
          <p:nvPr/>
        </p:nvSpPr>
        <p:spPr>
          <a:xfrm>
            <a:off x="4233324"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4.4</a:t>
            </a:r>
            <a:endParaRPr lang="en-GB" sz="1400" b="1" dirty="0">
              <a:latin typeface="Arial" panose="020B0604020202020204" pitchFamily="34" charset="0"/>
              <a:cs typeface="Arial" panose="020B0604020202020204" pitchFamily="34" charset="0"/>
            </a:endParaRPr>
          </a:p>
        </p:txBody>
      </p:sp>
      <p:sp>
        <p:nvSpPr>
          <p:cNvPr id="14" name="Round Same Side Corner Rectangle 13">
            <a:hlinkClick r:id="" action="ppaction://noaction"/>
          </p:cNvPr>
          <p:cNvSpPr/>
          <p:nvPr userDrawn="1"/>
        </p:nvSpPr>
        <p:spPr>
          <a:xfrm>
            <a:off x="6084168" y="620688"/>
            <a:ext cx="1224136"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Exam Question</a:t>
            </a:r>
            <a:endParaRPr lang="en-GB" sz="2000" b="1" dirty="0">
              <a:latin typeface="Arial" panose="020B0604020202020204" pitchFamily="34" charset="0"/>
              <a:cs typeface="Arial" panose="020B0604020202020204" pitchFamily="34" charset="0"/>
            </a:endParaRPr>
          </a:p>
        </p:txBody>
      </p:sp>
      <p:sp>
        <p:nvSpPr>
          <p:cNvPr id="12" name="Round Same Side Corner Rectangle 11">
            <a:hlinkClick r:id="rId8" action="ppaction://hlinksldjump"/>
          </p:cNvPr>
          <p:cNvSpPr/>
          <p:nvPr userDrawn="1"/>
        </p:nvSpPr>
        <p:spPr>
          <a:xfrm>
            <a:off x="4860032"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4.5</a:t>
            </a:r>
            <a:endParaRPr lang="en-GB" sz="1400" b="1" dirty="0">
              <a:latin typeface="Arial" panose="020B0604020202020204" pitchFamily="34" charset="0"/>
              <a:cs typeface="Arial" panose="020B0604020202020204" pitchFamily="34" charset="0"/>
            </a:endParaRPr>
          </a:p>
        </p:txBody>
      </p:sp>
      <p:sp>
        <p:nvSpPr>
          <p:cNvPr id="16" name="Round Same Side Corner Rectangle 15">
            <a:hlinkClick r:id="rId9" action="ppaction://hlinksldjump"/>
          </p:cNvPr>
          <p:cNvSpPr/>
          <p:nvPr userDrawn="1"/>
        </p:nvSpPr>
        <p:spPr>
          <a:xfrm>
            <a:off x="5466760" y="620688"/>
            <a:ext cx="540016"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400" b="1" dirty="0" smtClean="0">
                <a:latin typeface="Arial" panose="020B0604020202020204" pitchFamily="34" charset="0"/>
                <a:cs typeface="Arial" panose="020B0604020202020204" pitchFamily="34" charset="0"/>
              </a:rPr>
              <a:t>4.6</a:t>
            </a:r>
            <a:endParaRPr lang="en-GB" sz="1400" b="1" dirty="0">
              <a:latin typeface="Arial" panose="020B0604020202020204" pitchFamily="34" charset="0"/>
              <a:cs typeface="Arial" panose="020B0604020202020204" pitchFamily="34" charset="0"/>
            </a:endParaRPr>
          </a:p>
        </p:txBody>
      </p:sp>
      <p:sp>
        <p:nvSpPr>
          <p:cNvPr id="15" name="Content Placeholder 1"/>
          <p:cNvSpPr txBox="1">
            <a:spLocks/>
          </p:cNvSpPr>
          <p:nvPr/>
        </p:nvSpPr>
        <p:spPr>
          <a:xfrm>
            <a:off x="177105" y="983578"/>
            <a:ext cx="8752613" cy="5757790"/>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O1 8-14">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
        <p:nvSpPr>
          <p:cNvPr id="4" name="Round Same Side Corner Rectangle 3">
            <a:hlinkClick r:id="" action="ppaction://noaction"/>
          </p:cNvPr>
          <p:cNvSpPr/>
          <p:nvPr/>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5" name="Round Same Side Corner Rectangle 4">
            <a:hlinkClick r:id="rId2" action="ppaction://hlinksldjump"/>
          </p:cNvPr>
          <p:cNvSpPr/>
          <p:nvPr/>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8" name="Round Same Side Corner Rectangle 7">
            <a:hlinkClick r:id="" action="ppaction://noaction"/>
          </p:cNvPr>
          <p:cNvSpPr/>
          <p:nvPr/>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7" name="Round Same Side Corner Rectangle 6">
            <a:hlinkClick r:id="" action="ppaction://noaction"/>
          </p:cNvPr>
          <p:cNvSpPr/>
          <p:nvPr/>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10" name="Round Same Side Corner Rectangle 9">
            <a:hlinkClick r:id="" action="ppaction://noaction"/>
          </p:cNvPr>
          <p:cNvSpPr/>
          <p:nvPr/>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11" name="Round Same Side Corner Rectangle 10">
            <a:hlinkClick r:id="" action="ppaction://noaction"/>
          </p:cNvPr>
          <p:cNvSpPr/>
          <p:nvPr/>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12" name="Round Same Side Corner Rectangle 11">
            <a:hlinkClick r:id="" action="ppaction://noaction"/>
          </p:cNvPr>
          <p:cNvSpPr/>
          <p:nvPr/>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16" name="Round Same Side Corner Rectangle 15">
            <a:hlinkClick r:id="" action="ppaction://noaction"/>
          </p:cNvPr>
          <p:cNvSpPr/>
          <p:nvPr/>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17" name="Round Same Side Corner Rectangle 16">
            <a:hlinkClick r:id="" action="ppaction://noaction"/>
          </p:cNvPr>
          <p:cNvSpPr/>
          <p:nvPr/>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0" name="Round Same Side Corner Rectangle 19">
            <a:hlinkClick r:id="" action="ppaction://noaction"/>
          </p:cNvPr>
          <p:cNvSpPr/>
          <p:nvPr/>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14" name="Picture 7" descr="http://decv.co.uk/wp-content/uploads/2013/02/OCR-Logo-300x139.gif">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 Same Side Corner Rectangle 14">
            <a:hlinkClick r:id="" action="ppaction://noaction"/>
          </p:cNvPr>
          <p:cNvSpPr/>
          <p:nvPr userDrawn="1"/>
        </p:nvSpPr>
        <p:spPr>
          <a:xfrm>
            <a:off x="3312750" y="720054"/>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12</a:t>
            </a:r>
            <a:endParaRPr lang="en-GB" b="1" dirty="0"/>
          </a:p>
        </p:txBody>
      </p:sp>
      <p:sp>
        <p:nvSpPr>
          <p:cNvPr id="18" name="Round Same Side Corner Rectangle 17">
            <a:hlinkClick r:id="rId2" action="ppaction://hlinksldjump"/>
          </p:cNvPr>
          <p:cNvSpPr/>
          <p:nvPr userDrawn="1"/>
        </p:nvSpPr>
        <p:spPr>
          <a:xfrm>
            <a:off x="311404" y="717964"/>
            <a:ext cx="1643074" cy="357190"/>
          </a:xfrm>
          <a:prstGeom prst="round2SameRect">
            <a:avLst/>
          </a:prstGeom>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en-GB" b="1" dirty="0" smtClean="0"/>
              <a:t>Assignment</a:t>
            </a:r>
            <a:endParaRPr lang="en-GB" b="1" dirty="0"/>
          </a:p>
        </p:txBody>
      </p:sp>
      <p:sp>
        <p:nvSpPr>
          <p:cNvPr id="19" name="Round Same Side Corner Rectangle 18">
            <a:hlinkClick r:id="" action="ppaction://noaction"/>
          </p:cNvPr>
          <p:cNvSpPr/>
          <p:nvPr userDrawn="1"/>
        </p:nvSpPr>
        <p:spPr>
          <a:xfrm>
            <a:off x="2027211" y="720054"/>
            <a:ext cx="468519"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LO1</a:t>
            </a:r>
            <a:endParaRPr lang="en-GB" sz="1400" b="1" dirty="0"/>
          </a:p>
        </p:txBody>
      </p:sp>
      <p:sp>
        <p:nvSpPr>
          <p:cNvPr id="21" name="Round Same Side Corner Rectangle 20">
            <a:hlinkClick r:id="" action="ppaction://noaction"/>
          </p:cNvPr>
          <p:cNvSpPr/>
          <p:nvPr userDrawn="1"/>
        </p:nvSpPr>
        <p:spPr>
          <a:xfrm>
            <a:off x="3780758"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13</a:t>
            </a:r>
            <a:endParaRPr lang="en-GB" b="1" dirty="0"/>
          </a:p>
        </p:txBody>
      </p:sp>
      <p:sp>
        <p:nvSpPr>
          <p:cNvPr id="22" name="Round Same Side Corner Rectangle 21">
            <a:hlinkClick r:id="" action="ppaction://noaction"/>
          </p:cNvPr>
          <p:cNvSpPr/>
          <p:nvPr userDrawn="1"/>
        </p:nvSpPr>
        <p:spPr>
          <a:xfrm>
            <a:off x="4248766"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14</a:t>
            </a:r>
            <a:endParaRPr lang="en-GB" b="1" dirty="0"/>
          </a:p>
        </p:txBody>
      </p:sp>
      <p:sp>
        <p:nvSpPr>
          <p:cNvPr id="23" name="Round Same Side Corner Rectangle 22">
            <a:hlinkClick r:id="" action="ppaction://noaction"/>
          </p:cNvPr>
          <p:cNvSpPr/>
          <p:nvPr userDrawn="1"/>
        </p:nvSpPr>
        <p:spPr>
          <a:xfrm>
            <a:off x="4716862" y="728321"/>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15</a:t>
            </a:r>
            <a:endParaRPr lang="en-GB" b="1" dirty="0"/>
          </a:p>
        </p:txBody>
      </p:sp>
      <p:sp>
        <p:nvSpPr>
          <p:cNvPr id="24" name="Round Same Side Corner Rectangle 23">
            <a:hlinkClick r:id="" action="ppaction://noaction"/>
          </p:cNvPr>
          <p:cNvSpPr/>
          <p:nvPr userDrawn="1"/>
        </p:nvSpPr>
        <p:spPr>
          <a:xfrm>
            <a:off x="5195564"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16</a:t>
            </a:r>
            <a:endParaRPr lang="en-GB" b="1" dirty="0"/>
          </a:p>
        </p:txBody>
      </p:sp>
      <p:sp>
        <p:nvSpPr>
          <p:cNvPr id="25" name="Round Same Side Corner Rectangle 24">
            <a:hlinkClick r:id="" action="ppaction://noaction"/>
          </p:cNvPr>
          <p:cNvSpPr/>
          <p:nvPr userDrawn="1"/>
        </p:nvSpPr>
        <p:spPr>
          <a:xfrm>
            <a:off x="5663995"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17</a:t>
            </a:r>
            <a:endParaRPr lang="en-GB" b="1" dirty="0"/>
          </a:p>
        </p:txBody>
      </p:sp>
      <p:sp>
        <p:nvSpPr>
          <p:cNvPr id="26" name="Round Same Side Corner Rectangle 25">
            <a:hlinkClick r:id="" action="ppaction://noaction"/>
          </p:cNvPr>
          <p:cNvSpPr/>
          <p:nvPr userDrawn="1"/>
        </p:nvSpPr>
        <p:spPr>
          <a:xfrm>
            <a:off x="6132426" y="729079"/>
            <a:ext cx="396000" cy="357190"/>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100" b="1" dirty="0" smtClean="0"/>
              <a:t>18</a:t>
            </a:r>
            <a:endParaRPr lang="en-GB" b="1" dirty="0"/>
          </a:p>
        </p:txBody>
      </p:sp>
      <p:sp>
        <p:nvSpPr>
          <p:cNvPr id="27" name="Round Same Side Corner Rectangle 26">
            <a:hlinkClick r:id="" action="ppaction://noaction"/>
          </p:cNvPr>
          <p:cNvSpPr/>
          <p:nvPr userDrawn="1"/>
        </p:nvSpPr>
        <p:spPr>
          <a:xfrm>
            <a:off x="2567651" y="729079"/>
            <a:ext cx="672668" cy="357190"/>
          </a:xfrm>
          <a:prstGeom prst="round2SameRect">
            <a:avLst/>
          </a:prstGeom>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1000" b="1" dirty="0" smtClean="0"/>
              <a:t>1-11</a:t>
            </a:r>
            <a:endParaRPr lang="en-GB" sz="1400" b="1" dirty="0"/>
          </a:p>
        </p:txBody>
      </p:sp>
      <p:pic>
        <p:nvPicPr>
          <p:cNvPr id="28" name="Picture 7" descr="http://decv.co.uk/wp-content/uploads/2013/02/OCR-Logo-300x139.gif">
            <a:hlinkClick r:id="rId3"/>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725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ssignment">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42893857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8" cstate="print">
              <a:alphaModFix amt="50000"/>
              <a:extLst>
                <a:ext uri="{28A0092B-C50C-407E-A947-70E740481C1C}">
                  <a14:useLocalDpi xmlns:a14="http://schemas.microsoft.com/office/drawing/2010/main"/>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1" r:id="rId4"/>
    <p:sldLayoutId id="2147483712" r:id="rId5"/>
    <p:sldLayoutId id="2147483713" r:id="rId6"/>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hyperlink" Target="http://www.dtelepathy.com/blog/inspiration/15-interactive-websites-with-engaging-user-experience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CiDA%20-%20Unit%2002%20-%20LO1%20-%20Getting%20Organised.pptx"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7.gif"/><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earchsecurity.techtarget.com/definition/social-engineerin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hyperlink" Target="http://www.skillsyouneed.com/ls/index.php/325444"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hyperlink" Target="http://www.computerhope.com/issues/ch000764.htm#data-entry" TargetMode="External"/><Relationship Id="rId13" Type="http://schemas.openxmlformats.org/officeDocument/2006/relationships/hyperlink" Target="http://www.computerhope.com/issues/ch000764.htm#administrator" TargetMode="External"/><Relationship Id="rId18" Type="http://schemas.openxmlformats.org/officeDocument/2006/relationships/hyperlink" Target="http://www.computerhope.com/issues/ch000764.htm#programmer" TargetMode="External"/><Relationship Id="rId3" Type="http://schemas.openxmlformats.org/officeDocument/2006/relationships/hyperlink" Target="http://www.computerhope.com/issues/ch000764.htm" TargetMode="External"/><Relationship Id="rId21" Type="http://schemas.openxmlformats.org/officeDocument/2006/relationships/hyperlink" Target="http://www.computerhope.com/issues/ch000764.htm#technical-writing" TargetMode="External"/><Relationship Id="rId7" Type="http://schemas.openxmlformats.org/officeDocument/2006/relationships/hyperlink" Target="http://www.computerhope.com/issues/ch000764.htm#customer-service" TargetMode="External"/><Relationship Id="rId12" Type="http://schemas.openxmlformats.org/officeDocument/2006/relationships/hyperlink" Target="http://www.computerhope.com/issues/ch000764.htm#electronics" TargetMode="External"/><Relationship Id="rId17" Type="http://schemas.openxmlformats.org/officeDocument/2006/relationships/hyperlink" Target="http://www.computerhope.com/issues/ch000764.htm#freelancer" TargetMode="External"/><Relationship Id="rId2" Type="http://schemas.openxmlformats.org/officeDocument/2006/relationships/notesSlide" Target="../notesSlides/notesSlide43.xml"/><Relationship Id="rId16" Type="http://schemas.openxmlformats.org/officeDocument/2006/relationships/hyperlink" Target="http://www.computerhope.com/issues/ch000764.htm#web-designer" TargetMode="External"/><Relationship Id="rId20" Type="http://schemas.openxmlformats.org/officeDocument/2006/relationships/hyperlink" Target="http://www.computerhope.com/issues/ch000764.htm#quality-assurance" TargetMode="External"/><Relationship Id="rId1" Type="http://schemas.openxmlformats.org/officeDocument/2006/relationships/slideLayout" Target="../slideLayouts/slideLayout4.xml"/><Relationship Id="rId6" Type="http://schemas.openxmlformats.org/officeDocument/2006/relationships/hyperlink" Target="http://www.computerhope.com/issues/ch000764.htm#graphic-design" TargetMode="External"/><Relationship Id="rId11" Type="http://schemas.openxmlformats.org/officeDocument/2006/relationships/hyperlink" Target="http://www.computerhope.com/issues/ch000764.htm#hardware" TargetMode="External"/><Relationship Id="rId5" Type="http://schemas.openxmlformats.org/officeDocument/2006/relationships/image" Target="../media/image6.png"/><Relationship Id="rId15" Type="http://schemas.openxmlformats.org/officeDocument/2006/relationships/hyperlink" Target="http://www.computerhope.com/issues/ch000764.htm#sales" TargetMode="External"/><Relationship Id="rId10" Type="http://schemas.openxmlformats.org/officeDocument/2006/relationships/hyperlink" Target="http://www.computerhope.com/issues/ch000764.htm#technical-support" TargetMode="External"/><Relationship Id="rId19" Type="http://schemas.openxmlformats.org/officeDocument/2006/relationships/hyperlink" Target="http://www.computerhope.com/issues/ch000764.htm#repair" TargetMode="External"/><Relationship Id="rId4" Type="http://schemas.openxmlformats.org/officeDocument/2006/relationships/image" Target="../media/image5.png"/><Relationship Id="rId9" Type="http://schemas.openxmlformats.org/officeDocument/2006/relationships/hyperlink" Target="http://www.computerhope.com/issues/ch000764.htm#database" TargetMode="External"/><Relationship Id="rId14" Type="http://schemas.openxmlformats.org/officeDocument/2006/relationships/hyperlink" Target="http://www.computerhope.com/issues/ch000764.htm#security-expert" TargetMode="External"/><Relationship Id="rId22" Type="http://schemas.openxmlformats.org/officeDocument/2006/relationships/hyperlink" Target="http://www.computerhope.com/issues/ch000764.htm#engineer"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monster.co.uk/jobs/q-it-jobs.aspx?intcid=swoop_TopNav_Jobs_by_Industry_IT_Jobs"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hyperlink" Target="http://www.bcs.org/category/1"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www.ukita.co.uk/"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canterbury.ac.nz/courseinfo/GetCourses.aspx?subjectnames=Information+Systems&amp;ctl00_ContentPlaceHolder1_SearchButton=List+courses&amp;year=2015&amp;search=1"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hyperlink" Target="http://www.tomsitpro.com/articles/best-it-certifications,1-1352.html"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hyperlink" Target="Unit%201.4%20-%20Exam%20Paper.docx"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Unit%201.4%20-%20Exam%20Paper.docx"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Unit%201.4%20-%20Exam%20Paper.docx"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slideshare.net/soappresentations/10-powerful-body-language-tips-for-your-next-presentation"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totalcommunicator.com/vol2_2/interaudience.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5682260"/>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66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1.4 – People in Business</a:t>
            </a:r>
            <a:endParaRPr lang="en-GB" sz="6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251520" y="260648"/>
            <a:ext cx="8496944"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1547664" y="332656"/>
            <a:ext cx="7056784" cy="1631216"/>
          </a:xfrm>
          <a:prstGeom prst="rect">
            <a:avLst/>
          </a:prstGeom>
          <a:noFill/>
        </p:spPr>
        <p:txBody>
          <a:bodyPr wrap="square" rtlCol="0">
            <a:spAutoFit/>
          </a:bodyPr>
          <a:lstStyle/>
          <a:p>
            <a:pPr algn="r"/>
            <a:r>
              <a:rPr lang="en-GB" sz="3200" dirty="0" smtClean="0"/>
              <a:t> </a:t>
            </a:r>
            <a:r>
              <a:rPr lang="en-GB" sz="3200" dirty="0"/>
              <a:t>Cambridge </a:t>
            </a:r>
            <a:r>
              <a:rPr lang="en-GB" sz="3200" b="1" dirty="0"/>
              <a:t>TECHNICALS </a:t>
            </a:r>
            <a:r>
              <a:rPr lang="en-GB" sz="3200" b="1" dirty="0" smtClean="0"/>
              <a:t/>
            </a:r>
            <a:br>
              <a:rPr lang="en-GB" sz="3200" b="1" dirty="0" smtClean="0"/>
            </a:br>
            <a:r>
              <a:rPr lang="en-GB" sz="3200" b="1" dirty="0" smtClean="0"/>
              <a:t>LEVEL </a:t>
            </a:r>
            <a:r>
              <a:rPr lang="en-GB" sz="3200" b="1" dirty="0"/>
              <a:t>3 </a:t>
            </a:r>
            <a:endParaRPr lang="en-GB" sz="3200" b="1" dirty="0" smtClean="0"/>
          </a:p>
          <a:p>
            <a:pPr algn="r"/>
            <a:r>
              <a:rPr lang="en-GB" sz="3200" b="1" dirty="0" smtClean="0">
                <a:solidFill>
                  <a:schemeClr val="tx1">
                    <a:lumMod val="50000"/>
                    <a:lumOff val="50000"/>
                  </a:schemeClr>
                </a:solidFill>
              </a:rPr>
              <a:t>2016</a:t>
            </a:r>
            <a:endParaRPr lang="en-GB" sz="3600" b="1" dirty="0">
              <a:solidFill>
                <a:schemeClr val="tx1">
                  <a:lumMod val="50000"/>
                  <a:lumOff val="50000"/>
                </a:schemeClr>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2060847"/>
            <a:ext cx="8496944" cy="28686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332656"/>
            <a:ext cx="1656184" cy="1590627"/>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052736"/>
            <a:ext cx="8568952" cy="5616575"/>
          </a:xfrm>
        </p:spPr>
        <p:txBody>
          <a:bodyPr>
            <a:noAutofit/>
          </a:bodyPr>
          <a:lstStyle/>
          <a:p>
            <a:pPr marL="0" indent="0">
              <a:buNone/>
            </a:pPr>
            <a:r>
              <a:rPr lang="en-GB" sz="1800" dirty="0" smtClean="0"/>
              <a:t>Different business skills are required to be successful, such as illustrating:</a:t>
            </a:r>
          </a:p>
          <a:p>
            <a:pPr marL="0" indent="0">
              <a:buNone/>
            </a:pPr>
            <a:endParaRPr lang="en-GB" sz="1800" dirty="0" smtClean="0"/>
          </a:p>
          <a:p>
            <a:pPr marL="0" indent="0">
              <a:buNone/>
            </a:pPr>
            <a:endParaRPr lang="en-GB" sz="400" b="1" dirty="0" smtClean="0"/>
          </a:p>
          <a:p>
            <a:pPr marL="0" indent="0">
              <a:buNone/>
            </a:pPr>
            <a:r>
              <a:rPr lang="en-GB" sz="1800" b="1" dirty="0" smtClean="0"/>
              <a:t>Written Communications </a:t>
            </a:r>
            <a:r>
              <a:rPr lang="en-GB" sz="1800" dirty="0" smtClean="0"/>
              <a:t>- to express yourself clearly in writing, grammatically correct, being able to set the tone, understand technical and commercial detail and communicate in the same manner.</a:t>
            </a:r>
          </a:p>
          <a:p>
            <a:r>
              <a:rPr lang="en-GB" sz="1800" dirty="0" smtClean="0"/>
              <a:t>Referring carefully to guidelines and planned activities and sticking to the plans.</a:t>
            </a:r>
          </a:p>
          <a:p>
            <a:r>
              <a:rPr lang="en-GB" sz="1800" dirty="0" smtClean="0"/>
              <a:t>Recording accurately achievements in order to learn from successes and remember failures.</a:t>
            </a:r>
          </a:p>
          <a:p>
            <a:r>
              <a:rPr lang="en-GB" sz="1800" dirty="0" smtClean="0"/>
              <a:t>Writing to stakeholders/shareholders in the language they understand, knowing technical information and commercial detail.</a:t>
            </a:r>
          </a:p>
          <a:p>
            <a:pPr marL="0" indent="0">
              <a:buNone/>
            </a:pPr>
            <a:r>
              <a:rPr lang="en-GB" sz="1800" b="1" dirty="0" smtClean="0"/>
              <a:t>Numerical  - </a:t>
            </a:r>
            <a:r>
              <a:rPr lang="en-GB" sz="1800" dirty="0" smtClean="0"/>
              <a:t>Multiply/divide accurately and spontaneously, calculate percentages without thinking, use statistics and a calculator, interpret graphs and tables and adapt that understanding to the current scenario.</a:t>
            </a:r>
          </a:p>
          <a:p>
            <a:pPr marL="0" indent="0">
              <a:buNone/>
            </a:pPr>
            <a:r>
              <a:rPr lang="en-GB" sz="1800" b="1" dirty="0" smtClean="0"/>
              <a:t>Computing – </a:t>
            </a:r>
            <a:r>
              <a:rPr lang="en-GB" sz="1800" dirty="0" smtClean="0"/>
              <a:t>Being able to demonstrate skills such as Word-processing, using databases, spread sheets, the Internet and email, designing web pages etc. Being able to adapt this practical skill to use within a business or personal environment.</a:t>
            </a:r>
          </a:p>
        </p:txBody>
      </p:sp>
      <p:graphicFrame>
        <p:nvGraphicFramePr>
          <p:cNvPr id="4" name="Table 3"/>
          <p:cNvGraphicFramePr>
            <a:graphicFrameLocks noGrp="1"/>
          </p:cNvGraphicFramePr>
          <p:nvPr>
            <p:extLst>
              <p:ext uri="{D42A27DB-BD31-4B8C-83A1-F6EECF244321}">
                <p14:modId xmlns:p14="http://schemas.microsoft.com/office/powerpoint/2010/main" val="595962839"/>
              </p:ext>
            </p:extLst>
          </p:nvPr>
        </p:nvGraphicFramePr>
        <p:xfrm>
          <a:off x="323528" y="1484784"/>
          <a:ext cx="8496944" cy="370840"/>
        </p:xfrm>
        <a:graphic>
          <a:graphicData uri="http://schemas.openxmlformats.org/drawingml/2006/table">
            <a:tbl>
              <a:tblPr firstRow="1" bandRow="1">
                <a:tableStyleId>{F5AB1C69-6EDB-4FF4-983F-18BD219EF322}</a:tableStyleId>
              </a:tblPr>
              <a:tblGrid>
                <a:gridCol w="2576942"/>
                <a:gridCol w="2437648"/>
                <a:gridCol w="1741177"/>
                <a:gridCol w="1741177"/>
              </a:tblGrid>
              <a:tr h="370840">
                <a:tc>
                  <a:txBody>
                    <a:bodyPr/>
                    <a:lstStyle/>
                    <a:p>
                      <a:pPr algn="ctr"/>
                      <a:r>
                        <a:rPr lang="en-GB" sz="1400" dirty="0" smtClean="0"/>
                        <a:t>Written Communications</a:t>
                      </a:r>
                      <a:endParaRPr lang="en-GB" sz="1400" dirty="0">
                        <a:solidFill>
                          <a:schemeClr val="tx1"/>
                        </a:solidFill>
                        <a:latin typeface="Calibri" pitchFamily="34" charset="0"/>
                        <a:cs typeface="Calibri" pitchFamily="34" charset="0"/>
                      </a:endParaRPr>
                    </a:p>
                  </a:txBody>
                  <a:tcPr anchor="ctr"/>
                </a:tc>
                <a:tc>
                  <a:txBody>
                    <a:bodyPr/>
                    <a:lstStyle/>
                    <a:p>
                      <a:pPr algn="ctr"/>
                      <a:r>
                        <a:rPr lang="en-GB" sz="1400" dirty="0" smtClean="0"/>
                        <a:t>Verbal Communications</a:t>
                      </a:r>
                      <a:endParaRPr lang="en-GB" sz="1400" dirty="0">
                        <a:solidFill>
                          <a:schemeClr val="tx1"/>
                        </a:solidFill>
                        <a:latin typeface="Calibri" pitchFamily="34" charset="0"/>
                        <a:cs typeface="Calibri" pitchFamily="34" charset="0"/>
                      </a:endParaRPr>
                    </a:p>
                  </a:txBody>
                  <a:tcPr anchor="ctr"/>
                </a:tc>
                <a:tc>
                  <a:txBody>
                    <a:bodyPr/>
                    <a:lstStyle/>
                    <a:p>
                      <a:pPr algn="ctr"/>
                      <a:r>
                        <a:rPr lang="en-GB" sz="1400" dirty="0" smtClean="0"/>
                        <a:t>Numerical  Skills</a:t>
                      </a:r>
                      <a:endParaRPr lang="en-GB" sz="1400" dirty="0">
                        <a:solidFill>
                          <a:schemeClr val="tx1"/>
                        </a:solidFill>
                        <a:latin typeface="Calibri" pitchFamily="34" charset="0"/>
                        <a:cs typeface="Calibri" pitchFamily="34" charset="0"/>
                      </a:endParaRPr>
                    </a:p>
                  </a:txBody>
                  <a:tcPr anchor="ctr"/>
                </a:tc>
                <a:tc>
                  <a:txBody>
                    <a:bodyPr/>
                    <a:lstStyle/>
                    <a:p>
                      <a:pPr algn="ctr"/>
                      <a:r>
                        <a:rPr lang="en-GB" sz="1400" dirty="0" smtClean="0"/>
                        <a:t>Computing Skills</a:t>
                      </a:r>
                      <a:endParaRPr lang="en-GB" sz="1400" dirty="0">
                        <a:solidFill>
                          <a:schemeClr val="tx1"/>
                        </a:solidFill>
                        <a:latin typeface="Calibri" pitchFamily="34" charset="0"/>
                        <a:cs typeface="Calibri" pitchFamily="34" charset="0"/>
                      </a:endParaRPr>
                    </a:p>
                  </a:txBody>
                  <a:tcPr anchor="ctr"/>
                </a:tc>
              </a:tr>
            </a:tbl>
          </a:graphicData>
        </a:graphic>
      </p:graphicFrame>
      <p:sp>
        <p:nvSpPr>
          <p:cNvPr id="6"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dirty="0"/>
              <a:t>4.1 – Interpersonal Skills </a:t>
            </a:r>
            <a:r>
              <a:rPr lang="en-GB" dirty="0" smtClean="0"/>
              <a:t>– Business Skills</a:t>
            </a:r>
            <a:endParaRPr lang="en-GB" dirty="0"/>
          </a:p>
        </p:txBody>
      </p:sp>
    </p:spTree>
    <p:extLst>
      <p:ext uri="{BB962C8B-B14F-4D97-AF65-F5344CB8AC3E}">
        <p14:creationId xmlns:p14="http://schemas.microsoft.com/office/powerpoint/2010/main" val="26030876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271" y="1052736"/>
            <a:ext cx="8569201" cy="5645150"/>
          </a:xfrm>
        </p:spPr>
        <p:txBody>
          <a:bodyPr>
            <a:noAutofit/>
          </a:bodyPr>
          <a:lstStyle/>
          <a:p>
            <a:pPr marL="0" indent="0">
              <a:buNone/>
            </a:pPr>
            <a:r>
              <a:rPr lang="en-GB" sz="1300" b="1" dirty="0" smtClean="0"/>
              <a:t>Verbal - Spoken and Non-Spoken Communication – </a:t>
            </a:r>
            <a:r>
              <a:rPr lang="en-GB" sz="1300" dirty="0" smtClean="0"/>
              <a:t>This is the skill that gets you the job, CV’s and references and demonstration of skills gets you to the interview and past the practical part, verbal skills convinces others that you are the best candidate and includes being able to express your ideas clearly and confidently within a conversation, presentation or activity.</a:t>
            </a:r>
          </a:p>
          <a:p>
            <a:pPr marL="246063" indent="-246063"/>
            <a:r>
              <a:rPr lang="en-GB" sz="1300" b="1" dirty="0" smtClean="0"/>
              <a:t>Body Language </a:t>
            </a:r>
            <a:r>
              <a:rPr lang="en-GB" sz="1300" dirty="0" smtClean="0"/>
              <a:t>- using your body to effect, such as </a:t>
            </a:r>
            <a:r>
              <a:rPr lang="en-GB" sz="1300" dirty="0" smtClean="0">
                <a:sym typeface="Wingdings" pitchFamily="2" charset="2"/>
              </a:rPr>
              <a:t>by using </a:t>
            </a:r>
            <a:r>
              <a:rPr lang="en-GB" sz="1300" dirty="0" smtClean="0"/>
              <a:t>eye contact to show honesty, hand gestures to emphasise a point, head nodding to show understanding, smiling to show empathy and interest.</a:t>
            </a:r>
          </a:p>
          <a:p>
            <a:pPr marL="246063" indent="-246063"/>
            <a:r>
              <a:rPr lang="en-GB" sz="1300" b="1" dirty="0" smtClean="0"/>
              <a:t>Listening </a:t>
            </a:r>
            <a:r>
              <a:rPr lang="en-GB" sz="1300" dirty="0" smtClean="0"/>
              <a:t>- accurately hearing what people are saying and showing interest, being able to interpret as the conversation goes along, to show interest in what is being said, to generate empathy with the speaker.</a:t>
            </a:r>
          </a:p>
          <a:p>
            <a:pPr marL="246063" indent="-246063"/>
            <a:r>
              <a:rPr lang="en-GB" sz="1300" b="1" dirty="0" smtClean="0"/>
              <a:t>Motivating and Supporting </a:t>
            </a:r>
            <a:r>
              <a:rPr lang="en-GB" sz="1300" dirty="0" smtClean="0"/>
              <a:t>- giving encouragement in order to increase trust, giving thanks through praise or help, working well in a team by contributing, urging, collaborating.</a:t>
            </a:r>
          </a:p>
          <a:p>
            <a:pPr marL="246063" indent="-246063"/>
            <a:r>
              <a:rPr lang="en-GB" sz="1300" b="1" dirty="0" smtClean="0"/>
              <a:t>Telephone Skills </a:t>
            </a:r>
            <a:r>
              <a:rPr lang="en-GB" sz="1300" dirty="0" smtClean="0"/>
              <a:t>- being brief and keeping to the point in order to professionalise the conversation, consider in advance what to say, adapt a conversation according to circumstances, to emphasise without body language.</a:t>
            </a:r>
          </a:p>
          <a:p>
            <a:pPr marL="246063" indent="-246063"/>
            <a:r>
              <a:rPr lang="en-GB" sz="1300" b="1" dirty="0" smtClean="0"/>
              <a:t>Gathering Information</a:t>
            </a:r>
            <a:r>
              <a:rPr lang="en-GB" sz="1300" dirty="0" smtClean="0"/>
              <a:t> - ask open and probing questions to understand the views and feeling of others, to be able to clarify and summarise what others say so the results can be interpreted. Know how to lead questions in order to get the right answers, adapting on the spot to increase understanding.</a:t>
            </a:r>
          </a:p>
          <a:p>
            <a:pPr marL="246063" indent="-246063"/>
            <a:r>
              <a:rPr lang="en-GB" sz="1300" b="1" dirty="0" smtClean="0"/>
              <a:t>Giving and Accepting Criticism</a:t>
            </a:r>
            <a:r>
              <a:rPr lang="en-GB" sz="1300" dirty="0" smtClean="0"/>
              <a:t> - saying ‘sorry’ in a genuine way, allow disagreements to be brought into the open so they can be dealt with, be constructive if criticising, sandwich criticism with praise.</a:t>
            </a:r>
          </a:p>
          <a:p>
            <a:pPr marL="246063" indent="-246063"/>
            <a:r>
              <a:rPr lang="en-GB" sz="1300" b="1" dirty="0" smtClean="0"/>
              <a:t>Persuading and Negotiating </a:t>
            </a:r>
            <a:r>
              <a:rPr lang="en-GB" sz="1300" dirty="0" smtClean="0"/>
              <a:t>- back up your points with facts and logic, be tactful if anyone disagrees with you, being able to see both sides of an argument and sway judgement, being able to compromise for the good of the many.</a:t>
            </a:r>
          </a:p>
          <a:p>
            <a:pPr marL="246063" indent="-246063"/>
            <a:r>
              <a:rPr lang="en-GB" sz="1300" b="1" dirty="0" smtClean="0"/>
              <a:t>Presenting </a:t>
            </a:r>
            <a:r>
              <a:rPr lang="en-GB" sz="1300" dirty="0" smtClean="0"/>
              <a:t>- use a logical structure so it looks like you know what you are doping, be clear and concise so the audience does not get time to get bored, encourage questions for clarification and to engage the audience. </a:t>
            </a:r>
          </a:p>
          <a:p>
            <a:pPr marL="276225" indent="-255588"/>
            <a:r>
              <a:rPr lang="en-GB" sz="1300" b="1" dirty="0" smtClean="0"/>
              <a:t>Global Skills</a:t>
            </a:r>
            <a:r>
              <a:rPr lang="en-GB" sz="1300" dirty="0" smtClean="0"/>
              <a:t> - be able to speak and understand other languages so the customer feels rewarded and more secure in accuracy rather than lost in translation, show appreciation of other cultures, know the rules and laws of other countries to avoid making mistakes.</a:t>
            </a:r>
          </a:p>
        </p:txBody>
      </p:sp>
      <p:sp>
        <p:nvSpPr>
          <p:cNvPr id="5"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dirty="0"/>
              <a:t>4.1 – Interpersonal Skills </a:t>
            </a:r>
            <a:r>
              <a:rPr lang="en-GB" dirty="0" smtClean="0"/>
              <a:t>– Business Skills</a:t>
            </a:r>
            <a:endParaRPr lang="en-GB" dirty="0"/>
          </a:p>
        </p:txBody>
      </p:sp>
    </p:spTree>
    <p:extLst>
      <p:ext uri="{BB962C8B-B14F-4D97-AF65-F5344CB8AC3E}">
        <p14:creationId xmlns:p14="http://schemas.microsoft.com/office/powerpoint/2010/main" val="33765880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052736"/>
            <a:ext cx="8568952" cy="5645150"/>
          </a:xfrm>
        </p:spPr>
        <p:txBody>
          <a:bodyPr>
            <a:noAutofit/>
          </a:bodyPr>
          <a:lstStyle/>
          <a:p>
            <a:pPr marL="0" lvl="0" indent="0">
              <a:spcAft>
                <a:spcPts val="0"/>
              </a:spcAft>
              <a:buClrTx/>
              <a:buSzTx/>
              <a:buNone/>
              <a:defRPr/>
            </a:pPr>
            <a:r>
              <a:rPr lang="en-GB" sz="1600" dirty="0" smtClean="0"/>
              <a:t>All jobs applications and CV’s ask for personal skills, what you have done on the outside, what you bring to the company in terms of your personality and how the company might make use of this. These are hard to prove so they have to seem believable on a CV and letter of application.</a:t>
            </a:r>
          </a:p>
          <a:p>
            <a:pPr marL="273050" indent="-273050">
              <a:spcAft>
                <a:spcPts val="0"/>
              </a:spcAft>
              <a:buClrTx/>
              <a:buSzTx/>
              <a:defRPr/>
            </a:pPr>
            <a:r>
              <a:rPr lang="en-GB" sz="1600" b="1" dirty="0" smtClean="0"/>
              <a:t>Flexibility - </a:t>
            </a:r>
            <a:r>
              <a:rPr lang="en-GB" sz="1600" dirty="0" smtClean="0"/>
              <a:t>Adapt successfully to changing situations and environments, proving themselves will to adapt, to try different methods, to self improve for the sake of getting better. When choosing a team this is the person you want, the one who will try any task. To be flexible means to be willing and keenness inspires others.</a:t>
            </a:r>
          </a:p>
          <a:p>
            <a:pPr marL="273050" indent="-273050">
              <a:spcAft>
                <a:spcPts val="0"/>
              </a:spcAft>
              <a:buClrTx/>
              <a:buSzTx/>
              <a:defRPr/>
            </a:pPr>
            <a:r>
              <a:rPr lang="en-GB" sz="1600" b="1" dirty="0" smtClean="0"/>
              <a:t>Determination – </a:t>
            </a:r>
            <a:r>
              <a:rPr lang="en-GB" sz="1600" dirty="0" smtClean="0"/>
              <a:t>this is like ambition, wanting to get things done and done right.</a:t>
            </a:r>
            <a:endParaRPr lang="en-GB" sz="1600" b="1" dirty="0" smtClean="0"/>
          </a:p>
          <a:p>
            <a:pPr marL="598932" lvl="1" indent="-342900">
              <a:spcAft>
                <a:spcPts val="0"/>
              </a:spcAft>
              <a:buClrTx/>
              <a:defRPr/>
            </a:pPr>
            <a:r>
              <a:rPr lang="en-GB" sz="1600" b="1" dirty="0" smtClean="0"/>
              <a:t>Hard Working </a:t>
            </a:r>
            <a:r>
              <a:rPr lang="en-GB" sz="1600" dirty="0" smtClean="0"/>
              <a:t>– Determined people tend to take care with their work and persevere to complete tasks, they tend to push teams to do the same</a:t>
            </a:r>
          </a:p>
          <a:p>
            <a:pPr marL="598932" lvl="1" indent="-342900">
              <a:spcAft>
                <a:spcPts val="0"/>
              </a:spcAft>
              <a:buClrTx/>
              <a:defRPr/>
            </a:pPr>
            <a:r>
              <a:rPr lang="en-GB" sz="1600" b="1" dirty="0" smtClean="0"/>
              <a:t>Drive - </a:t>
            </a:r>
            <a:r>
              <a:rPr lang="en-GB" sz="1600" dirty="0" smtClean="0"/>
              <a:t>Determination means to get things done, to make things happen and constantly looking for better ways of doing things. Drive means to have motivation for something, to respond to pressure with willingness and gusto.</a:t>
            </a:r>
          </a:p>
          <a:p>
            <a:pPr marL="273050" indent="-273050">
              <a:spcAft>
                <a:spcPts val="0"/>
              </a:spcAft>
              <a:buClrTx/>
              <a:buSzTx/>
              <a:defRPr/>
            </a:pPr>
            <a:r>
              <a:rPr lang="en-GB" sz="1600" b="1" dirty="0" smtClean="0"/>
              <a:t>Career Minded</a:t>
            </a:r>
          </a:p>
          <a:p>
            <a:pPr marL="598932" lvl="1" indent="-342900">
              <a:spcAft>
                <a:spcPts val="0"/>
              </a:spcAft>
              <a:buClrTx/>
              <a:defRPr/>
            </a:pPr>
            <a:r>
              <a:rPr lang="en-GB" sz="1600" b="1" dirty="0" smtClean="0"/>
              <a:t>Personal Impact/Confidence</a:t>
            </a:r>
            <a:r>
              <a:rPr lang="en-GB" sz="1600" dirty="0" smtClean="0"/>
              <a:t> - Presents a strong, professional, positive image to others which inspires confidence and commands respect. Demonstrating confidence and impact tends to inspire, tends to make you stand out from the crowd. Employers like confident staff, confident staff deal with the issues and manage their own deadlines.</a:t>
            </a:r>
          </a:p>
          <a:p>
            <a:pPr marL="598932" lvl="1" indent="-342900">
              <a:spcAft>
                <a:spcPts val="0"/>
              </a:spcAft>
              <a:buClrTx/>
              <a:defRPr/>
            </a:pPr>
            <a:r>
              <a:rPr lang="en-GB" sz="1600" b="1" dirty="0" smtClean="0"/>
              <a:t>Lifelong Learning</a:t>
            </a:r>
            <a:r>
              <a:rPr lang="en-GB" sz="1600" dirty="0" smtClean="0"/>
              <a:t> - Continues to learn throughout life. Develops the competencies needed for current and future roles. Employers like this because it shows a willingness to self improve, and whatever helps a member of staff be better, helps the company be better. All learnt improvements filter down to others, benefit teams, moves the company forward.</a:t>
            </a:r>
          </a:p>
        </p:txBody>
      </p:sp>
      <p:sp>
        <p:nvSpPr>
          <p:cNvPr id="5"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dirty="0"/>
              <a:t>4.1 – Interpersonal Skills </a:t>
            </a:r>
            <a:r>
              <a:rPr lang="en-GB" dirty="0" smtClean="0"/>
              <a:t>– Personal Skills</a:t>
            </a:r>
            <a:endParaRPr lang="en-GB" dirty="0"/>
          </a:p>
        </p:txBody>
      </p:sp>
    </p:spTree>
    <p:extLst>
      <p:ext uri="{BB962C8B-B14F-4D97-AF65-F5344CB8AC3E}">
        <p14:creationId xmlns:p14="http://schemas.microsoft.com/office/powerpoint/2010/main" val="27765439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0" y="1095201"/>
            <a:ext cx="8568952" cy="5718175"/>
          </a:xfrm>
        </p:spPr>
        <p:txBody>
          <a:bodyPr>
            <a:noAutofit/>
          </a:bodyPr>
          <a:lstStyle/>
          <a:p>
            <a:pPr marL="0" indent="0">
              <a:spcAft>
                <a:spcPts val="0"/>
              </a:spcAft>
              <a:buClrTx/>
              <a:buSzTx/>
              <a:buNone/>
              <a:defRPr/>
            </a:pPr>
            <a:r>
              <a:rPr lang="en-GB" sz="1200" dirty="0"/>
              <a:t>All jobs applications and CV’s ask for personal </a:t>
            </a:r>
            <a:r>
              <a:rPr lang="en-GB" sz="1200" dirty="0" smtClean="0"/>
              <a:t>abilities, </a:t>
            </a:r>
            <a:r>
              <a:rPr lang="en-GB" sz="1200" dirty="0"/>
              <a:t>what you </a:t>
            </a:r>
            <a:r>
              <a:rPr lang="en-GB" sz="1200" dirty="0" smtClean="0"/>
              <a:t>are like as a person, whether or not you are compatible with the company ethos, whether people will get on with you as a co-worker. </a:t>
            </a:r>
            <a:r>
              <a:rPr lang="en-GB" sz="1200" dirty="0"/>
              <a:t>These are hard to prove so they have to seem believable on a CV and </a:t>
            </a:r>
            <a:r>
              <a:rPr lang="en-GB" sz="1200" dirty="0" smtClean="0"/>
              <a:t>interview.</a:t>
            </a:r>
            <a:endParaRPr lang="en-GB" sz="1200" dirty="0"/>
          </a:p>
          <a:p>
            <a:pPr marL="273050" indent="-273050">
              <a:spcAft>
                <a:spcPts val="0"/>
              </a:spcAft>
              <a:buClrTx/>
              <a:buSzTx/>
              <a:defRPr/>
            </a:pPr>
            <a:r>
              <a:rPr lang="en-GB" sz="1200" b="1" dirty="0" smtClean="0"/>
              <a:t>Punctuality </a:t>
            </a:r>
            <a:r>
              <a:rPr lang="en-GB" sz="1200" dirty="0" smtClean="0"/>
              <a:t>- always being on time or having things ready on time. Employers like this for two reasons, they are paying you to be on time and others will depend on you being there for their tasks. Not getting a task done on time filters down to others, getting them the blame, holding back their work, making teams unreliable or having someone take up the slack and so adding more work for them.</a:t>
            </a:r>
          </a:p>
          <a:p>
            <a:pPr marL="273050" indent="-273050">
              <a:spcAft>
                <a:spcPts val="0"/>
              </a:spcAft>
              <a:buClrTx/>
              <a:buSzTx/>
              <a:defRPr/>
            </a:pPr>
            <a:r>
              <a:rPr lang="en-GB" sz="1200" b="1" dirty="0" smtClean="0"/>
              <a:t>Being Respectful – </a:t>
            </a:r>
            <a:r>
              <a:rPr lang="en-GB" sz="1200" dirty="0" smtClean="0"/>
              <a:t>there is a lot of things you just do not get with at work like you might at school, and demonstrating respect to employers is one of them. At a interview every action matters, every comment, every joke, all gets remembered. This is their company and they are proud of it, being disrespectful demeans this.</a:t>
            </a:r>
            <a:endParaRPr lang="en-GB" sz="1200" b="1" dirty="0"/>
          </a:p>
          <a:p>
            <a:pPr marL="355600" lvl="1" indent="-184150">
              <a:spcAft>
                <a:spcPts val="0"/>
              </a:spcAft>
              <a:buClrTx/>
              <a:defRPr/>
            </a:pPr>
            <a:r>
              <a:rPr lang="en-GB" sz="1200" b="1" dirty="0" smtClean="0"/>
              <a:t>Honesty - acting truthfully at all times – </a:t>
            </a:r>
            <a:r>
              <a:rPr lang="en-GB" sz="1200" dirty="0" smtClean="0"/>
              <a:t>Fool me once, etc. Companies rely on the honesty of their staff and the trust that is built up between staff and other staff and staff and customers. Lying to customers disrespects a company, the company gets labelled not the staff member.</a:t>
            </a:r>
            <a:endParaRPr lang="en-GB" sz="1200" b="1" dirty="0" smtClean="0"/>
          </a:p>
          <a:p>
            <a:pPr marL="355600" lvl="1" indent="-184150">
              <a:spcAft>
                <a:spcPts val="0"/>
              </a:spcAft>
              <a:buClrTx/>
              <a:defRPr/>
            </a:pPr>
            <a:r>
              <a:rPr lang="en-GB" sz="1200" b="1" dirty="0" smtClean="0"/>
              <a:t>Integrity</a:t>
            </a:r>
            <a:r>
              <a:rPr lang="en-GB" sz="1200" dirty="0" smtClean="0"/>
              <a:t> - Adheres to standards and procedures, maintains confidentiality and questions inappropriate behaviour, acts in a way that is open and honest, is not easily influenced by others to act inappropriately. Integrity means trust and employers prefer to work with staff they can trust in terms of confidentiality and business functions.</a:t>
            </a:r>
          </a:p>
          <a:p>
            <a:pPr marL="355600" lvl="1" indent="-184150">
              <a:spcAft>
                <a:spcPts val="0"/>
              </a:spcAft>
              <a:buClrTx/>
              <a:defRPr/>
            </a:pPr>
            <a:r>
              <a:rPr lang="en-GB" sz="1200" b="1" dirty="0" smtClean="0"/>
              <a:t>Fairness </a:t>
            </a:r>
            <a:r>
              <a:rPr lang="en-GB" sz="1200" dirty="0" smtClean="0"/>
              <a:t>- sticking to the rules without having a negative effect on others, being able to see both sides, being able to come down on the side of right rather than convenience. This comes with integrity and being honest.</a:t>
            </a:r>
          </a:p>
          <a:p>
            <a:pPr marL="273050" indent="-273050">
              <a:spcAft>
                <a:spcPts val="0"/>
              </a:spcAft>
              <a:buClrTx/>
              <a:buSzTx/>
              <a:defRPr/>
            </a:pPr>
            <a:r>
              <a:rPr lang="en-GB" sz="1200" b="1" dirty="0" smtClean="0"/>
              <a:t>Dependability</a:t>
            </a:r>
            <a:r>
              <a:rPr lang="en-GB" sz="1200" dirty="0" smtClean="0"/>
              <a:t> - People know you will do the job and do it well, they place a trust that you will get it done and therefor will work on that assumption. Staff rely on other staff, jobs often rely on other jobs getting done, the pressure in Business to achieve for the larger goal is always there.</a:t>
            </a:r>
          </a:p>
          <a:p>
            <a:pPr marL="273050" indent="-273050">
              <a:spcAft>
                <a:spcPts val="0"/>
              </a:spcAft>
              <a:buClrTx/>
              <a:buSzTx/>
              <a:defRPr/>
            </a:pPr>
            <a:r>
              <a:rPr lang="en-GB" sz="1200" b="1" dirty="0" smtClean="0"/>
              <a:t>Reliable</a:t>
            </a:r>
            <a:r>
              <a:rPr lang="en-GB" sz="1200" dirty="0" smtClean="0"/>
              <a:t> - people can trust you and in your work and do it right, reliable is not always about being on time but about doing it properly, finished, to the quality and standards expected. This is one word that should be on your letter of recommendation, if means the company trusted you.</a:t>
            </a:r>
          </a:p>
          <a:p>
            <a:pPr marL="273050" indent="-273050">
              <a:spcAft>
                <a:spcPts val="0"/>
              </a:spcAft>
              <a:buClrTx/>
              <a:buSzTx/>
              <a:defRPr/>
            </a:pPr>
            <a:r>
              <a:rPr lang="en-GB" sz="1200" b="1" dirty="0" smtClean="0"/>
              <a:t>Professionalism - </a:t>
            </a:r>
            <a:r>
              <a:rPr lang="en-GB" sz="1200" dirty="0" smtClean="0"/>
              <a:t>Pays care and attention to quality of work / supports and empower others, behaves in a manner that is in keeping with the employment and employer. Lawyers do not gossip, nor doctors, teachers do not joke about their students to other students, every employment have a professional standard they expect staff to live up to.</a:t>
            </a:r>
          </a:p>
          <a:p>
            <a:pPr marL="355600" lvl="1" indent="-184150">
              <a:spcAft>
                <a:spcPts val="0"/>
              </a:spcAft>
              <a:buClrTx/>
              <a:defRPr/>
            </a:pPr>
            <a:r>
              <a:rPr lang="en-GB" sz="1200" b="1" dirty="0" smtClean="0"/>
              <a:t>Stress Tolerance</a:t>
            </a:r>
            <a:r>
              <a:rPr lang="en-GB" sz="1200" dirty="0" smtClean="0"/>
              <a:t> - Maintains effective performance under pressure, does not let it get to them, prioritises, manages the workload by some means.</a:t>
            </a:r>
          </a:p>
        </p:txBody>
      </p:sp>
      <p:sp>
        <p:nvSpPr>
          <p:cNvPr id="5"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sz="3800" dirty="0"/>
              <a:t>4.1 – Interpersonal Skills </a:t>
            </a:r>
            <a:r>
              <a:rPr lang="en-GB" sz="3800" dirty="0" smtClean="0"/>
              <a:t>– Personal Ability</a:t>
            </a:r>
            <a:endParaRPr lang="en-GB" sz="3800" dirty="0"/>
          </a:p>
        </p:txBody>
      </p:sp>
    </p:spTree>
    <p:extLst>
      <p:ext uri="{BB962C8B-B14F-4D97-AF65-F5344CB8AC3E}">
        <p14:creationId xmlns:p14="http://schemas.microsoft.com/office/powerpoint/2010/main" val="125138527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521" y="1052909"/>
            <a:ext cx="8640960" cy="5832475"/>
          </a:xfrm>
        </p:spPr>
        <p:txBody>
          <a:bodyPr>
            <a:noAutofit/>
          </a:bodyPr>
          <a:lstStyle/>
          <a:p>
            <a:pPr marL="273050" indent="-273050"/>
            <a:r>
              <a:rPr lang="en-GB" sz="1600" b="1" dirty="0" smtClean="0"/>
              <a:t>Leadership Qualities – </a:t>
            </a:r>
            <a:r>
              <a:rPr lang="en-GB" sz="1600" dirty="0" smtClean="0"/>
              <a:t>Now every job involves being a leader but the qualities of a leader are admired and recognised in any job. Good leadership requires deep human qualities, not necessarily management processes.</a:t>
            </a:r>
          </a:p>
          <a:p>
            <a:pPr marL="355600" indent="-355600"/>
            <a:r>
              <a:rPr lang="en-GB" sz="1600" dirty="0" smtClean="0"/>
              <a:t>Examples of highly significant leadership qualities </a:t>
            </a:r>
          </a:p>
          <a:p>
            <a:pPr marL="355600" indent="-355600"/>
            <a:endParaRPr lang="en-GB" sz="1600" dirty="0"/>
          </a:p>
          <a:p>
            <a:pPr marL="355600" indent="-355600"/>
            <a:endParaRPr lang="en-GB" sz="1600" dirty="0" smtClean="0"/>
          </a:p>
          <a:p>
            <a:pPr marL="355600" indent="-355600"/>
            <a:endParaRPr lang="en-GB" sz="1600" dirty="0"/>
          </a:p>
          <a:p>
            <a:pPr marL="355600" indent="-355600"/>
            <a:endParaRPr lang="en-GB" sz="1600" dirty="0" smtClean="0"/>
          </a:p>
          <a:p>
            <a:pPr marL="355600" indent="-355600"/>
            <a:endParaRPr lang="en-GB" sz="1600" dirty="0"/>
          </a:p>
          <a:p>
            <a:pPr marL="355600" indent="-355600"/>
            <a:r>
              <a:rPr lang="en-GB" sz="1600" dirty="0" smtClean="0"/>
              <a:t>This is a lot of qualities, any three of these can be seen at an interview. Interviewers do not just see what the job needs but what the staff can become, in  a lot of professions progress within the business tarts after 3 years, Head of Department, team Leader, Supervisor etc. and these can be seen merely from Passion and Confidence.</a:t>
            </a:r>
          </a:p>
          <a:p>
            <a:pPr marL="355600" indent="-355600"/>
            <a:r>
              <a:rPr lang="en-GB" sz="1600" dirty="0" smtClean="0"/>
              <a:t>Other qualities like Humility will be seen as Leadership is about negotiation, compromise as well as command.</a:t>
            </a:r>
          </a:p>
          <a:p>
            <a:pPr marL="355600" indent="-355600"/>
            <a:r>
              <a:rPr lang="en-GB" sz="1600" dirty="0" smtClean="0"/>
              <a:t>Commitment and Passion are important as they serve confidence and ability, Compassion and Sensitivity go hand in hand with Wisdom and Sincerity.</a:t>
            </a:r>
          </a:p>
          <a:p>
            <a:pPr marL="355600" indent="-355600"/>
            <a:r>
              <a:rPr lang="en-GB" sz="1600" dirty="0" smtClean="0"/>
              <a:t>All these interlinked traits can add up to a good leader and all companies that are successful have a good leader.</a:t>
            </a:r>
          </a:p>
        </p:txBody>
      </p:sp>
      <p:graphicFrame>
        <p:nvGraphicFramePr>
          <p:cNvPr id="5" name="Table 4"/>
          <p:cNvGraphicFramePr>
            <a:graphicFrameLocks noGrp="1"/>
          </p:cNvGraphicFramePr>
          <p:nvPr>
            <p:extLst>
              <p:ext uri="{D42A27DB-BD31-4B8C-83A1-F6EECF244321}">
                <p14:modId xmlns:p14="http://schemas.microsoft.com/office/powerpoint/2010/main" val="442498624"/>
              </p:ext>
            </p:extLst>
          </p:nvPr>
        </p:nvGraphicFramePr>
        <p:xfrm>
          <a:off x="251520" y="2234391"/>
          <a:ext cx="8640960" cy="1483360"/>
        </p:xfrm>
        <a:graphic>
          <a:graphicData uri="http://schemas.openxmlformats.org/drawingml/2006/table">
            <a:tbl>
              <a:tblPr firstRow="1" bandRow="1">
                <a:tableStyleId>{8799B23B-EC83-4686-B30A-512413B5E67A}</a:tableStyleId>
              </a:tblPr>
              <a:tblGrid>
                <a:gridCol w="2160240"/>
                <a:gridCol w="2448272"/>
                <a:gridCol w="1656184"/>
                <a:gridCol w="2376264"/>
              </a:tblGrid>
              <a:tr h="370840">
                <a:tc>
                  <a:txBody>
                    <a:bodyPr/>
                    <a:lstStyle/>
                    <a:p>
                      <a:pPr algn="ctr"/>
                      <a:r>
                        <a:rPr lang="en-GB" sz="1400" b="1" dirty="0" smtClean="0">
                          <a:latin typeface="Calibri" pitchFamily="34" charset="0"/>
                          <a:cs typeface="Calibri" pitchFamily="34" charset="0"/>
                        </a:rPr>
                        <a:t>Integrity</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Honesty</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Humility</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Courage</a:t>
                      </a:r>
                      <a:endParaRPr lang="en-GB" sz="1400" b="1" dirty="0">
                        <a:solidFill>
                          <a:schemeClr val="tx1"/>
                        </a:solidFill>
                        <a:latin typeface="Calibri" pitchFamily="34" charset="0"/>
                        <a:cs typeface="Calibri" pitchFamily="34" charset="0"/>
                      </a:endParaRPr>
                    </a:p>
                  </a:txBody>
                  <a:tcPr anchor="ctr"/>
                </a:tc>
              </a:tr>
              <a:tr h="370840">
                <a:tc>
                  <a:txBody>
                    <a:bodyPr/>
                    <a:lstStyle/>
                    <a:p>
                      <a:pPr algn="ctr"/>
                      <a:r>
                        <a:rPr lang="en-GB" sz="1400" b="1" dirty="0" smtClean="0">
                          <a:latin typeface="Calibri" pitchFamily="34" charset="0"/>
                          <a:cs typeface="Calibri" pitchFamily="34" charset="0"/>
                        </a:rPr>
                        <a:t>Commitment</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Sincerity</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Passion</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Confidence</a:t>
                      </a:r>
                      <a:endParaRPr lang="en-GB" sz="1400" b="1" dirty="0">
                        <a:solidFill>
                          <a:schemeClr val="tx1"/>
                        </a:solidFill>
                        <a:latin typeface="Calibri" pitchFamily="34" charset="0"/>
                        <a:cs typeface="Calibri" pitchFamily="34" charset="0"/>
                      </a:endParaRPr>
                    </a:p>
                  </a:txBody>
                  <a:tcPr anchor="ctr"/>
                </a:tc>
              </a:tr>
              <a:tr h="370840">
                <a:tc>
                  <a:txBody>
                    <a:bodyPr/>
                    <a:lstStyle/>
                    <a:p>
                      <a:pPr algn="ctr"/>
                      <a:r>
                        <a:rPr lang="en-GB" sz="1400" b="1" dirty="0" smtClean="0">
                          <a:latin typeface="Calibri" pitchFamily="34" charset="0"/>
                          <a:cs typeface="Calibri" pitchFamily="34" charset="0"/>
                        </a:rPr>
                        <a:t>Positivity</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Wisdom</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Determination</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Compassion</a:t>
                      </a:r>
                      <a:endParaRPr lang="en-GB" sz="1400" b="1" dirty="0">
                        <a:solidFill>
                          <a:schemeClr val="tx1"/>
                        </a:solidFill>
                        <a:latin typeface="Calibri" pitchFamily="34" charset="0"/>
                        <a:cs typeface="Calibri" pitchFamily="34" charset="0"/>
                      </a:endParaRPr>
                    </a:p>
                  </a:txBody>
                  <a:tcPr anchor="ctr"/>
                </a:tc>
              </a:tr>
              <a:tr h="370840">
                <a:tc>
                  <a:txBody>
                    <a:bodyPr/>
                    <a:lstStyle/>
                    <a:p>
                      <a:pPr algn="ctr"/>
                      <a:r>
                        <a:rPr lang="en-GB" sz="1400" b="1" dirty="0" smtClean="0">
                          <a:latin typeface="Calibri" pitchFamily="34" charset="0"/>
                          <a:cs typeface="Calibri" pitchFamily="34" charset="0"/>
                        </a:rPr>
                        <a:t>Sensitivity</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Inspire Belief in Others</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Charisma</a:t>
                      </a:r>
                      <a:endParaRPr lang="en-GB" sz="1400" b="1" dirty="0">
                        <a:solidFill>
                          <a:schemeClr val="tx1"/>
                        </a:solidFill>
                        <a:latin typeface="Calibri" pitchFamily="34" charset="0"/>
                        <a:cs typeface="Calibri" pitchFamily="34" charset="0"/>
                      </a:endParaRPr>
                    </a:p>
                  </a:txBody>
                  <a:tcPr anchor="ctr"/>
                </a:tc>
                <a:tc>
                  <a:txBody>
                    <a:bodyPr/>
                    <a:lstStyle/>
                    <a:p>
                      <a:pPr algn="ctr"/>
                      <a:r>
                        <a:rPr lang="en-GB" sz="1400" b="1" dirty="0" smtClean="0">
                          <a:latin typeface="Calibri" pitchFamily="34" charset="0"/>
                          <a:cs typeface="Calibri" pitchFamily="34" charset="0"/>
                        </a:rPr>
                        <a:t>Adaptability of Styles</a:t>
                      </a:r>
                      <a:endParaRPr lang="en-GB" sz="1400" b="1" dirty="0">
                        <a:solidFill>
                          <a:schemeClr val="tx1"/>
                        </a:solidFill>
                        <a:latin typeface="Calibri" pitchFamily="34" charset="0"/>
                        <a:cs typeface="Calibri" pitchFamily="34" charset="0"/>
                      </a:endParaRPr>
                    </a:p>
                  </a:txBody>
                  <a:tcPr anchor="ctr"/>
                </a:tc>
              </a:tr>
            </a:tbl>
          </a:graphicData>
        </a:graphic>
      </p:graphicFrame>
      <p:sp>
        <p:nvSpPr>
          <p:cNvPr id="7"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sz="3400" dirty="0"/>
              <a:t>4.1 – Interpersonal Skills </a:t>
            </a:r>
            <a:r>
              <a:rPr lang="en-GB" sz="3400" dirty="0" smtClean="0"/>
              <a:t>– Leadership Qualities</a:t>
            </a:r>
            <a:endParaRPr lang="en-GB" sz="3400" dirty="0"/>
          </a:p>
        </p:txBody>
      </p:sp>
    </p:spTree>
    <p:extLst>
      <p:ext uri="{BB962C8B-B14F-4D97-AF65-F5344CB8AC3E}">
        <p14:creationId xmlns:p14="http://schemas.microsoft.com/office/powerpoint/2010/main" val="386072496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271" y="1052736"/>
            <a:ext cx="8569201" cy="5903913"/>
          </a:xfrm>
        </p:spPr>
        <p:txBody>
          <a:bodyPr>
            <a:noAutofit/>
          </a:bodyPr>
          <a:lstStyle/>
          <a:p>
            <a:pPr marL="269875" indent="-255588"/>
            <a:r>
              <a:rPr lang="en-GB" sz="1700" b="1" dirty="0" smtClean="0"/>
              <a:t>Planning and organisational Skills - </a:t>
            </a:r>
            <a:r>
              <a:rPr lang="en-GB" sz="1700" dirty="0" smtClean="0"/>
              <a:t>Having the ability to plan and organise is something we all have - in fact, most of us use these skills on a daily basis. These include:</a:t>
            </a:r>
          </a:p>
          <a:p>
            <a:pPr marL="269875" indent="-255588"/>
            <a:r>
              <a:rPr lang="en-GB" sz="1700" b="1" dirty="0" smtClean="0"/>
              <a:t>Researching</a:t>
            </a:r>
            <a:r>
              <a:rPr lang="en-GB" sz="1700" dirty="0" smtClean="0"/>
              <a:t> - identify possibilities, keep up to date with information, keep aware of developments or issues which could impact on your project</a:t>
            </a:r>
          </a:p>
          <a:p>
            <a:pPr marL="269875" indent="-255588"/>
            <a:r>
              <a:rPr lang="en-GB" sz="1700" b="1" dirty="0" smtClean="0"/>
              <a:t>Prioritising</a:t>
            </a:r>
            <a:r>
              <a:rPr lang="en-GB" sz="1700" dirty="0" smtClean="0"/>
              <a:t> - identify critical tasks, arrange tasks in a logical order, adapt and adjust plans </a:t>
            </a:r>
          </a:p>
          <a:p>
            <a:pPr marL="269875" indent="-255588"/>
            <a:r>
              <a:rPr lang="en-GB" sz="1700" b="1" dirty="0" smtClean="0"/>
              <a:t>Record Keeping </a:t>
            </a:r>
            <a:r>
              <a:rPr lang="en-GB" sz="1700" dirty="0" smtClean="0"/>
              <a:t>- keep accurate records so that you know what has already been achieved or agreed and what needs doing, when, and by whom.</a:t>
            </a:r>
          </a:p>
          <a:p>
            <a:pPr marL="269875" indent="-255588"/>
            <a:r>
              <a:rPr lang="en-GB" sz="1700" b="1" dirty="0" smtClean="0"/>
              <a:t>Time Management</a:t>
            </a:r>
            <a:r>
              <a:rPr lang="en-GB" sz="1700" dirty="0" smtClean="0"/>
              <a:t> - manage time effectively, prioritising tasks and able to work to deadlines</a:t>
            </a:r>
          </a:p>
          <a:p>
            <a:pPr marL="269875" indent="-255588"/>
            <a:r>
              <a:rPr lang="en-GB" sz="1700" b="1" dirty="0" smtClean="0"/>
              <a:t>Planning and Organising </a:t>
            </a:r>
            <a:r>
              <a:rPr lang="en-GB" sz="1700" dirty="0" smtClean="0"/>
              <a:t>- adapt successfully to changing situations and environments, contribute ideas (in conjunction with team members) towards planning activities and effectively plan</a:t>
            </a:r>
          </a:p>
          <a:p>
            <a:pPr marL="269875" indent="-255588"/>
            <a:r>
              <a:rPr lang="en-GB" sz="1700" b="1" dirty="0" smtClean="0"/>
              <a:t>Action Planning</a:t>
            </a:r>
            <a:r>
              <a:rPr lang="en-GB" sz="1700" dirty="0" smtClean="0"/>
              <a:t> - decide what steps are needed to achieve goals and then implement them</a:t>
            </a:r>
          </a:p>
          <a:p>
            <a:pPr marL="269875" indent="-255588"/>
            <a:r>
              <a:rPr lang="en-GB" sz="1700" b="1" dirty="0" smtClean="0"/>
              <a:t>The ability to multi-task</a:t>
            </a:r>
            <a:r>
              <a:rPr lang="en-GB" sz="1700" dirty="0" smtClean="0"/>
              <a:t> - able to deal with more than one thing at a time, and be comfortable with challenge and variety</a:t>
            </a:r>
          </a:p>
          <a:p>
            <a:pPr marL="269875" indent="-255588"/>
            <a:r>
              <a:rPr lang="en-GB" sz="1700" b="1" dirty="0" smtClean="0"/>
              <a:t>Interpersonal skills</a:t>
            </a:r>
            <a:r>
              <a:rPr lang="en-GB" sz="1700" dirty="0" smtClean="0"/>
              <a:t> - ability to work well with other people (good communication skills and be confident and assertive, without being confrontational or aggressive)</a:t>
            </a:r>
          </a:p>
          <a:p>
            <a:pPr marL="269875" indent="-255588"/>
            <a:r>
              <a:rPr lang="en-GB" sz="1700" b="1" dirty="0" smtClean="0"/>
              <a:t>Interpersonal sensitivity</a:t>
            </a:r>
            <a:r>
              <a:rPr lang="en-GB" sz="1700" dirty="0" smtClean="0"/>
              <a:t> -  Recognise and respect different idea </a:t>
            </a:r>
            <a:r>
              <a:rPr lang="en-GB" sz="1700" dirty="0" smtClean="0">
                <a:sym typeface="Wingdings" pitchFamily="2" charset="2"/>
              </a:rPr>
              <a:t>- </a:t>
            </a:r>
            <a:r>
              <a:rPr lang="en-GB" sz="1700" dirty="0" smtClean="0"/>
              <a:t>open and willing to adapt based on views</a:t>
            </a:r>
          </a:p>
        </p:txBody>
      </p:sp>
      <p:sp>
        <p:nvSpPr>
          <p:cNvPr id="5"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sz="2800" dirty="0" smtClean="0"/>
              <a:t>4.1 – Interpersonal Skills – Planning and Organisation Skills</a:t>
            </a:r>
            <a:endParaRPr lang="en-GB" sz="2800" dirty="0"/>
          </a:p>
        </p:txBody>
      </p:sp>
    </p:spTree>
    <p:extLst>
      <p:ext uri="{BB962C8B-B14F-4D97-AF65-F5344CB8AC3E}">
        <p14:creationId xmlns:p14="http://schemas.microsoft.com/office/powerpoint/2010/main" val="315456204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87213" y="1095201"/>
            <a:ext cx="8533259" cy="5718175"/>
          </a:xfrm>
        </p:spPr>
        <p:txBody>
          <a:bodyPr>
            <a:normAutofit fontScale="92500" lnSpcReduction="10000"/>
          </a:bodyPr>
          <a:lstStyle/>
          <a:p>
            <a:pPr marL="0" indent="0">
              <a:buNone/>
            </a:pPr>
            <a:r>
              <a:rPr lang="en-GB" sz="2000" dirty="0" smtClean="0"/>
              <a:t>Most jobs value staff who can work on their own steam, who can be independent just as much as they value staff who can be team players. Independent skills means the person can finish the task, will take personal responsibility for doing so, will feel obliged and manage the pressure. Staff within most jobs will spend some time working alone, being able to achieve within this timeframe is going to be beneficial to a company.</a:t>
            </a:r>
          </a:p>
          <a:p>
            <a:pPr marL="342900" indent="-342900"/>
            <a:r>
              <a:rPr lang="en-GB" sz="2000" b="1" dirty="0" smtClean="0"/>
              <a:t>Independent</a:t>
            </a:r>
            <a:r>
              <a:rPr lang="en-GB" sz="2000" dirty="0" smtClean="0"/>
              <a:t> - not needing to rely on others to get a job done, multitasks, accepts responsibility for views and actions and able to work under their own direction and initiative. Manages work-loads, sets personal deadlines.</a:t>
            </a:r>
          </a:p>
          <a:p>
            <a:pPr marL="342900" indent="-342900"/>
            <a:r>
              <a:rPr lang="en-GB" sz="2000" b="1" dirty="0" smtClean="0"/>
              <a:t>Self Awareness</a:t>
            </a:r>
            <a:r>
              <a:rPr lang="en-GB" sz="2000" dirty="0" smtClean="0"/>
              <a:t> - awareness of achievements, abilities, values and weaknesses and what you want out of life, demonstrates an understanding of the commercial realities affecting the organisation, knows their own limitations and asks for help when the limitation is met.</a:t>
            </a:r>
          </a:p>
          <a:p>
            <a:pPr marL="342900" indent="-342900"/>
            <a:r>
              <a:rPr lang="en-GB" sz="2000" b="1" dirty="0" smtClean="0"/>
              <a:t>Self Motivation</a:t>
            </a:r>
            <a:r>
              <a:rPr lang="en-GB" sz="2000" dirty="0" smtClean="0"/>
              <a:t> - able to act on self-initiative, to identify opportunities and be pro-active in putting forward ideas and solutions. Being ambitious, capable, reliable. Can inspire others with their work ethic.</a:t>
            </a:r>
          </a:p>
          <a:p>
            <a:pPr marL="342900" indent="-342900"/>
            <a:r>
              <a:rPr lang="en-GB" sz="2000" b="1" dirty="0" smtClean="0"/>
              <a:t>Enthusiastic</a:t>
            </a:r>
            <a:r>
              <a:rPr lang="en-GB" sz="2000" dirty="0" smtClean="0"/>
              <a:t> - showing real and genuine interest in the job, the company and the future. Happy to help and support, keen to get the work done, on-time, goes beyond the call of duty and limitations of current knowledge to go further, read more, understand more. Inspiring.</a:t>
            </a:r>
          </a:p>
        </p:txBody>
      </p:sp>
      <p:sp>
        <p:nvSpPr>
          <p:cNvPr id="5"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sz="3200" dirty="0"/>
              <a:t>4.1 – Interpersonal Skills </a:t>
            </a:r>
            <a:r>
              <a:rPr lang="en-GB" sz="3200" dirty="0" smtClean="0"/>
              <a:t>– Independent Workers</a:t>
            </a:r>
            <a:endParaRPr lang="en-GB" sz="3200" dirty="0"/>
          </a:p>
        </p:txBody>
      </p:sp>
    </p:spTree>
    <p:extLst>
      <p:ext uri="{BB962C8B-B14F-4D97-AF65-F5344CB8AC3E}">
        <p14:creationId xmlns:p14="http://schemas.microsoft.com/office/powerpoint/2010/main" val="110762232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147" y="1052736"/>
            <a:ext cx="8569325" cy="4781550"/>
          </a:xfrm>
        </p:spPr>
        <p:txBody>
          <a:bodyPr>
            <a:noAutofit/>
          </a:bodyPr>
          <a:lstStyle/>
          <a:p>
            <a:pPr marL="0" indent="0">
              <a:buNone/>
            </a:pPr>
            <a:r>
              <a:rPr lang="en-GB" sz="1800" dirty="0" smtClean="0"/>
              <a:t>It is tough enough to get a job in the real world, to know what an employer is looking for on a CV, to know what to put into the letter of application. All companies differ in what they are looking for in a member of staff, and all jobs are different, requiring different attributes depending on the nature of the job. Think of the different levels of expectations that is required by a teacher through the years at Secondary Education, a high level of subject knowledge at 6</a:t>
            </a:r>
            <a:r>
              <a:rPr lang="en-GB" sz="1800" baseline="30000" dirty="0" smtClean="0"/>
              <a:t>th</a:t>
            </a:r>
            <a:r>
              <a:rPr lang="en-GB" sz="1800" dirty="0" smtClean="0"/>
              <a:t> form, a better means of adapting information for a target audience at year 07, crowd control and a compromise at Year 10 and 11.</a:t>
            </a:r>
          </a:p>
          <a:p>
            <a:pPr marL="0" indent="0">
              <a:buNone/>
            </a:pPr>
            <a:r>
              <a:rPr lang="en-GB" sz="1800" dirty="0" smtClean="0"/>
              <a:t>Similarly in business there are different clients that require a different level of managing, a customer at the till, a manager within the company, corporate clients, stakeholders, suppliers etc. Having the friendliness to deal with a till customer is not the same required skill as the degree of professional management as dealing with corporate customers, this requires a different level of maturity, of professional language, of dress code and appearance and a different level of preparation necessary to produce the same result, a happy client.</a:t>
            </a:r>
          </a:p>
          <a:p>
            <a:pPr marL="0" indent="0">
              <a:buNone/>
            </a:pPr>
            <a:r>
              <a:rPr lang="en-GB" sz="1800" b="1" dirty="0" smtClean="0">
                <a:solidFill>
                  <a:srgbClr val="FF0000"/>
                </a:solidFill>
              </a:rPr>
              <a:t>Task 03 </a:t>
            </a:r>
            <a:r>
              <a:rPr lang="en-GB" sz="1800" b="1" dirty="0">
                <a:solidFill>
                  <a:srgbClr val="FF0000"/>
                </a:solidFill>
              </a:rPr>
              <a:t>– </a:t>
            </a:r>
            <a:r>
              <a:rPr lang="en-GB" sz="1800" dirty="0" smtClean="0">
                <a:solidFill>
                  <a:srgbClr val="FF0000"/>
                </a:solidFill>
              </a:rPr>
              <a:t>Produce </a:t>
            </a:r>
            <a:r>
              <a:rPr lang="en-GB" sz="1800" dirty="0">
                <a:solidFill>
                  <a:srgbClr val="FF0000"/>
                </a:solidFill>
              </a:rPr>
              <a:t>a </a:t>
            </a:r>
            <a:r>
              <a:rPr lang="en-GB" sz="1800" b="1" dirty="0">
                <a:solidFill>
                  <a:srgbClr val="FF0000"/>
                </a:solidFill>
              </a:rPr>
              <a:t>report</a:t>
            </a:r>
            <a:r>
              <a:rPr lang="en-GB" sz="1800" dirty="0">
                <a:solidFill>
                  <a:srgbClr val="FF0000"/>
                </a:solidFill>
              </a:rPr>
              <a:t> that identifies and explains the different personal attributes required during a candidates </a:t>
            </a:r>
            <a:r>
              <a:rPr lang="en-GB" sz="1800" dirty="0" smtClean="0">
                <a:solidFill>
                  <a:srgbClr val="FF0000"/>
                </a:solidFill>
              </a:rPr>
              <a:t>employability.</a:t>
            </a:r>
          </a:p>
          <a:p>
            <a:pPr marL="0" indent="0">
              <a:buNone/>
            </a:pPr>
            <a:r>
              <a:rPr lang="en-GB" sz="1800" dirty="0" smtClean="0"/>
              <a:t>This report needs to discuss the </a:t>
            </a:r>
            <a:r>
              <a:rPr lang="en-GB" sz="1800" b="1" dirty="0" smtClean="0"/>
              <a:t>attributes an employer values </a:t>
            </a:r>
            <a:r>
              <a:rPr lang="en-GB" sz="1800" dirty="0" smtClean="0"/>
              <a:t>and the </a:t>
            </a:r>
            <a:r>
              <a:rPr lang="en-GB" sz="1800" b="1" dirty="0" smtClean="0"/>
              <a:t>employability skill sets </a:t>
            </a:r>
            <a:r>
              <a:rPr lang="en-GB" sz="1800" dirty="0" smtClean="0"/>
              <a:t>of the  the following:</a:t>
            </a:r>
            <a:endParaRPr lang="en-GB" sz="1800" dirty="0"/>
          </a:p>
        </p:txBody>
      </p:sp>
      <p:graphicFrame>
        <p:nvGraphicFramePr>
          <p:cNvPr id="8" name="Table 7"/>
          <p:cNvGraphicFramePr>
            <a:graphicFrameLocks noGrp="1"/>
          </p:cNvGraphicFramePr>
          <p:nvPr>
            <p:extLst>
              <p:ext uri="{D42A27DB-BD31-4B8C-83A1-F6EECF244321}">
                <p14:modId xmlns:p14="http://schemas.microsoft.com/office/powerpoint/2010/main" val="387306681"/>
              </p:ext>
            </p:extLst>
          </p:nvPr>
        </p:nvGraphicFramePr>
        <p:xfrm>
          <a:off x="323528" y="5733256"/>
          <a:ext cx="8496944" cy="914400"/>
        </p:xfrm>
        <a:graphic>
          <a:graphicData uri="http://schemas.openxmlformats.org/drawingml/2006/table">
            <a:tbl>
              <a:tblPr firstRow="1" bandRow="1">
                <a:tableStyleId>{5C22544A-7EE6-4342-B048-85BDC9FD1C3A}</a:tableStyleId>
              </a:tblPr>
              <a:tblGrid>
                <a:gridCol w="2124236"/>
                <a:gridCol w="2124236"/>
                <a:gridCol w="2124236"/>
                <a:gridCol w="2124236"/>
              </a:tblGrid>
              <a:tr h="225698">
                <a:tc>
                  <a:txBody>
                    <a:bodyPr/>
                    <a:lstStyle/>
                    <a:p>
                      <a:pPr algn="ctr"/>
                      <a:r>
                        <a:rPr lang="en-GB" sz="1400" b="1" dirty="0" smtClean="0"/>
                        <a:t>Title and Index</a:t>
                      </a:r>
                      <a:endParaRPr lang="en-GB" sz="1400" b="1" dirty="0"/>
                    </a:p>
                  </a:txBody>
                  <a:tcPr/>
                </a:tc>
                <a:tc>
                  <a:txBody>
                    <a:bodyPr/>
                    <a:lstStyle/>
                    <a:p>
                      <a:pPr algn="ctr"/>
                      <a:r>
                        <a:rPr lang="en-GB" sz="1400" b="1" dirty="0" smtClean="0"/>
                        <a:t>Introduction</a:t>
                      </a:r>
                      <a:endParaRPr lang="en-GB" sz="1400" b="1" dirty="0"/>
                    </a:p>
                  </a:txBody>
                  <a:tcPr/>
                </a:tc>
                <a:tc>
                  <a:txBody>
                    <a:bodyPr/>
                    <a:lstStyle/>
                    <a:p>
                      <a:pPr algn="ctr"/>
                      <a:r>
                        <a:rPr lang="en-GB" sz="1400" b="1" dirty="0" smtClean="0"/>
                        <a:t>Problem Solving</a:t>
                      </a:r>
                      <a:endParaRPr lang="en-GB" sz="1400" b="1" dirty="0"/>
                    </a:p>
                  </a:txBody>
                  <a:tcPr/>
                </a:tc>
                <a:tc>
                  <a:txBody>
                    <a:bodyPr/>
                    <a:lstStyle/>
                    <a:p>
                      <a:pPr algn="ctr"/>
                      <a:r>
                        <a:rPr lang="en-GB" sz="1400" b="1" dirty="0" smtClean="0"/>
                        <a:t>Team Player</a:t>
                      </a:r>
                      <a:endParaRPr lang="en-GB" sz="1400" b="1" dirty="0"/>
                    </a:p>
                  </a:txBody>
                  <a:tcPr/>
                </a:tc>
              </a:tr>
              <a:tr h="225698">
                <a:tc>
                  <a:txBody>
                    <a:bodyPr/>
                    <a:lstStyle/>
                    <a:p>
                      <a:pPr algn="ctr"/>
                      <a:r>
                        <a:rPr lang="en-GB" sz="1400" b="1" dirty="0" smtClean="0"/>
                        <a:t>Business Skills</a:t>
                      </a:r>
                      <a:endParaRPr lang="en-GB" sz="1400" b="1" dirty="0"/>
                    </a:p>
                  </a:txBody>
                  <a:tcPr/>
                </a:tc>
                <a:tc>
                  <a:txBody>
                    <a:bodyPr/>
                    <a:lstStyle/>
                    <a:p>
                      <a:pPr algn="ctr"/>
                      <a:r>
                        <a:rPr lang="en-GB" sz="1400" b="1" dirty="0" smtClean="0"/>
                        <a:t>Independent Working</a:t>
                      </a:r>
                      <a:endParaRPr lang="en-GB" sz="1400" b="1" dirty="0"/>
                    </a:p>
                  </a:txBody>
                  <a:tcPr/>
                </a:tc>
                <a:tc>
                  <a:txBody>
                    <a:bodyPr/>
                    <a:lstStyle/>
                    <a:p>
                      <a:pPr algn="ctr"/>
                      <a:r>
                        <a:rPr lang="en-GB" sz="1400" b="1" dirty="0" smtClean="0"/>
                        <a:t>Personal Skills</a:t>
                      </a:r>
                      <a:endParaRPr lang="en-GB" sz="1400" b="1" dirty="0"/>
                    </a:p>
                  </a:txBody>
                  <a:tcPr/>
                </a:tc>
                <a:tc>
                  <a:txBody>
                    <a:bodyPr/>
                    <a:lstStyle/>
                    <a:p>
                      <a:pPr algn="ctr"/>
                      <a:r>
                        <a:rPr lang="en-GB" sz="1400" b="1" dirty="0" smtClean="0"/>
                        <a:t>Personal Abilities</a:t>
                      </a:r>
                      <a:endParaRPr lang="en-GB" sz="1400" b="1" dirty="0"/>
                    </a:p>
                  </a:txBody>
                  <a:tcPr/>
                </a:tc>
              </a:tr>
              <a:tr h="225698">
                <a:tc>
                  <a:txBody>
                    <a:bodyPr/>
                    <a:lstStyle/>
                    <a:p>
                      <a:pPr algn="ctr"/>
                      <a:r>
                        <a:rPr lang="en-GB" sz="1400" b="1" dirty="0" smtClean="0"/>
                        <a:t>Leadership Qualities</a:t>
                      </a:r>
                      <a:endParaRPr lang="en-GB" sz="1400" b="1" dirty="0"/>
                    </a:p>
                  </a:txBody>
                  <a:tcPr/>
                </a:tc>
                <a:tc gridSpan="2">
                  <a:txBody>
                    <a:bodyPr/>
                    <a:lstStyle/>
                    <a:p>
                      <a:pPr algn="ctr"/>
                      <a:r>
                        <a:rPr lang="en-GB" sz="1400" b="1" dirty="0" smtClean="0"/>
                        <a:t>Planning and Organisational Skills</a:t>
                      </a:r>
                      <a:endParaRPr lang="en-GB" sz="1400" b="1" dirty="0"/>
                    </a:p>
                  </a:txBody>
                  <a:tcPr/>
                </a:tc>
                <a:tc hMerge="1">
                  <a:txBody>
                    <a:bodyPr/>
                    <a:lstStyle/>
                    <a:p>
                      <a:pPr algn="ctr"/>
                      <a:endParaRPr lang="en-GB" sz="1400" b="1" dirty="0"/>
                    </a:p>
                  </a:txBody>
                  <a:tcPr/>
                </a:tc>
                <a:tc>
                  <a:txBody>
                    <a:bodyPr/>
                    <a:lstStyle/>
                    <a:p>
                      <a:pPr algn="ctr"/>
                      <a:endParaRPr lang="en-GB" sz="1400" b="1" dirty="0"/>
                    </a:p>
                  </a:txBody>
                  <a:tcPr/>
                </a:tc>
              </a:tr>
            </a:tbl>
          </a:graphicData>
        </a:graphic>
      </p:graphicFrame>
      <p:sp>
        <p:nvSpPr>
          <p:cNvPr id="7"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dirty="0"/>
              <a:t>4.1 – Interpersonal Skills </a:t>
            </a:r>
            <a:r>
              <a:rPr lang="en-GB" dirty="0" smtClean="0"/>
              <a:t>– Report</a:t>
            </a:r>
            <a:endParaRPr lang="en-GB" dirty="0"/>
          </a:p>
        </p:txBody>
      </p:sp>
    </p:spTree>
    <p:extLst>
      <p:ext uri="{BB962C8B-B14F-4D97-AF65-F5344CB8AC3E}">
        <p14:creationId xmlns:p14="http://schemas.microsoft.com/office/powerpoint/2010/main" val="81966893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251521" y="1052736"/>
            <a:ext cx="8568951"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171450" marR="0" lvl="0" indent="-171450" algn="l" defTabSz="914400" rtl="0" eaLnBrk="1" fontAlgn="base" latinLnBrk="0" hangingPunct="1">
              <a:lnSpc>
                <a:spcPct val="100000"/>
              </a:lnSpc>
              <a:spcBef>
                <a:spcPct val="0"/>
              </a:spcBef>
              <a:spcAft>
                <a:spcPct val="0"/>
              </a:spcAft>
              <a:buClrTx/>
              <a:buSzTx/>
              <a:buFont typeface="Wingdings 3" pitchFamily="18" charset="2"/>
              <a:buChar char=""/>
              <a:tabLst>
                <a:tab pos="5543550" algn="l"/>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Now you are on a career path you should calculate whether you have developed your skills towards the ideal Job</a:t>
            </a:r>
            <a:r>
              <a:rPr kumimoji="0" lang="en-GB" sz="2000" b="0" i="0" u="none" strike="noStrike" cap="none" normalizeH="0" dirty="0" smtClean="0">
                <a:ln>
                  <a:noFill/>
                </a:ln>
                <a:solidFill>
                  <a:schemeClr val="tx1"/>
                </a:solidFill>
                <a:effectLst/>
                <a:latin typeface="Calibri" pitchFamily="34" charset="0"/>
                <a:ea typeface="Calibri" pitchFamily="34" charset="0"/>
                <a:cs typeface="Calibri" pitchFamily="34" charset="0"/>
              </a:rPr>
              <a:t> or Future Career opportunity.</a:t>
            </a:r>
            <a:endParaRPr kumimoji="0" lang="en-GB"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p>
            <a:pPr marL="171450" marR="0" lvl="0" indent="-171450" algn="l" defTabSz="914400" rtl="0" eaLnBrk="1" fontAlgn="base" latinLnBrk="0" hangingPunct="1">
              <a:lnSpc>
                <a:spcPct val="100000"/>
              </a:lnSpc>
              <a:spcBef>
                <a:spcPct val="0"/>
              </a:spcBef>
              <a:spcAft>
                <a:spcPct val="0"/>
              </a:spcAft>
              <a:buClrTx/>
              <a:buSzTx/>
              <a:buFont typeface="Wingdings 3" pitchFamily="18" charset="2"/>
              <a:buChar char=""/>
              <a:tabLst>
                <a:tab pos="5543550" algn="l"/>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Please complete the following table with areas in which you feel you could develop your skills. These could include skills such as presenting, team work, leadership as well as your reading / written / verbal skills. Make sure that you set your priority focus and suggest ways that you can judge success and where that evidence will be found.</a:t>
            </a:r>
            <a:endParaRPr kumimoji="0" lang="en-GB" sz="2000" b="0" i="0" u="none" strike="noStrike" cap="none" normalizeH="0" baseline="0" dirty="0" smtClean="0">
              <a:ln>
                <a:noFill/>
              </a:ln>
              <a:solidFill>
                <a:schemeClr val="tx1"/>
              </a:solidFill>
              <a:effectLst/>
              <a:latin typeface="Calibri" pitchFamily="34" charset="0"/>
              <a:cs typeface="Calibri" pitchFamily="34" charset="0"/>
            </a:endParaRPr>
          </a:p>
          <a:p>
            <a:r>
              <a:rPr lang="en-GB" sz="2000" b="1" dirty="0" smtClean="0">
                <a:solidFill>
                  <a:srgbClr val="FF0000"/>
                </a:solidFill>
                <a:latin typeface="Calibri" pitchFamily="34" charset="0"/>
                <a:ea typeface="Calibri" pitchFamily="34" charset="0"/>
                <a:cs typeface="Calibri" pitchFamily="34" charset="0"/>
              </a:rPr>
              <a:t>Task 04 – </a:t>
            </a:r>
            <a:r>
              <a:rPr lang="en-GB" sz="2000" dirty="0" smtClean="0">
                <a:solidFill>
                  <a:srgbClr val="FF0000"/>
                </a:solidFill>
                <a:latin typeface="Calibri" pitchFamily="34" charset="0"/>
                <a:cs typeface="Calibri" pitchFamily="34" charset="0"/>
              </a:rPr>
              <a:t>Using the table, produce a personal </a:t>
            </a:r>
            <a:r>
              <a:rPr lang="en-GB" sz="2000" dirty="0">
                <a:solidFill>
                  <a:srgbClr val="FF0000"/>
                </a:solidFill>
                <a:latin typeface="Calibri" pitchFamily="34" charset="0"/>
                <a:cs typeface="Calibri" pitchFamily="34" charset="0"/>
              </a:rPr>
              <a:t>development </a:t>
            </a:r>
            <a:r>
              <a:rPr lang="en-GB" sz="2000" dirty="0" smtClean="0">
                <a:solidFill>
                  <a:srgbClr val="FF0000"/>
                </a:solidFill>
                <a:latin typeface="Calibri" pitchFamily="34" charset="0"/>
                <a:cs typeface="Calibri" pitchFamily="34" charset="0"/>
              </a:rPr>
              <a:t>plan that outlines your personal and business skills in line with an ideal but realistic job.</a:t>
            </a:r>
            <a:endParaRPr kumimoji="0" lang="en-GB" sz="2000" b="0" i="0" u="none" strike="noStrike" cap="none" normalizeH="0" baseline="0" dirty="0" smtClean="0">
              <a:ln>
                <a:noFill/>
              </a:ln>
              <a:solidFill>
                <a:srgbClr val="FF0000"/>
              </a:solidFill>
              <a:effectLst/>
              <a:latin typeface="Calibri" pitchFamily="34" charset="0"/>
              <a:ea typeface="Calibri" pitchFamily="34" charset="0"/>
              <a:cs typeface="Calibri" pitchFamily="34" charset="0"/>
            </a:endParaRPr>
          </a:p>
          <a:p>
            <a:pPr marL="171450" marR="0" lvl="0" indent="-171450" algn="l" defTabSz="914400" rtl="0" eaLnBrk="0" fontAlgn="base" latinLnBrk="0" hangingPunct="0">
              <a:lnSpc>
                <a:spcPct val="100000"/>
              </a:lnSpc>
              <a:spcBef>
                <a:spcPct val="0"/>
              </a:spcBef>
              <a:spcAft>
                <a:spcPct val="0"/>
              </a:spcAft>
              <a:buClrTx/>
              <a:buSzTx/>
              <a:buFont typeface="Wingdings 3" pitchFamily="18" charset="2"/>
              <a:buChar char=""/>
              <a:tabLst>
                <a:tab pos="5543550" algn="l"/>
              </a:tabLst>
            </a:pPr>
            <a:endParaRPr kumimoji="0" lang="en-GB" sz="2000" b="0" i="0" u="none" strike="noStrike" cap="none" normalizeH="0" baseline="0" dirty="0" smtClean="0">
              <a:ln>
                <a:noFill/>
              </a:ln>
              <a:solidFill>
                <a:schemeClr val="tx1"/>
              </a:solidFill>
              <a:effectLst/>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18232143"/>
              </p:ext>
            </p:extLst>
          </p:nvPr>
        </p:nvGraphicFramePr>
        <p:xfrm>
          <a:off x="251520" y="4005064"/>
          <a:ext cx="8568951" cy="2366010"/>
        </p:xfrm>
        <a:graphic>
          <a:graphicData uri="http://schemas.openxmlformats.org/drawingml/2006/table">
            <a:tbl>
              <a:tblPr firstRow="1" firstCol="1" bandRow="1">
                <a:tableStyleId>{5C22544A-7EE6-4342-B048-85BDC9FD1C3A}</a:tableStyleId>
              </a:tblPr>
              <a:tblGrid>
                <a:gridCol w="1368152"/>
                <a:gridCol w="864096"/>
                <a:gridCol w="936104"/>
                <a:gridCol w="792088"/>
                <a:gridCol w="1368152"/>
                <a:gridCol w="1224136"/>
                <a:gridCol w="648072"/>
                <a:gridCol w="1368151"/>
              </a:tblGrid>
              <a:tr h="328674">
                <a:tc>
                  <a:txBody>
                    <a:bodyPr/>
                    <a:lstStyle/>
                    <a:p>
                      <a:pPr algn="ctr">
                        <a:lnSpc>
                          <a:spcPct val="115000"/>
                        </a:lnSpc>
                        <a:spcAft>
                          <a:spcPts val="0"/>
                        </a:spcAft>
                      </a:pPr>
                      <a:r>
                        <a:rPr lang="en-GB" sz="1500" dirty="0">
                          <a:effectLst/>
                          <a:latin typeface="Arial" panose="020B0604020202020204" pitchFamily="34" charset="0"/>
                          <a:cs typeface="Arial" panose="020B0604020202020204" pitchFamily="34" charset="0"/>
                        </a:rPr>
                        <a:t>Development Need</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gn="ctr">
                        <a:lnSpc>
                          <a:spcPct val="115000"/>
                        </a:lnSpc>
                        <a:spcAft>
                          <a:spcPts val="0"/>
                        </a:spcAft>
                      </a:pPr>
                      <a:r>
                        <a:rPr lang="en-GB" sz="1500" dirty="0">
                          <a:effectLst/>
                          <a:latin typeface="Arial" panose="020B0604020202020204" pitchFamily="34" charset="0"/>
                          <a:cs typeface="Arial" panose="020B0604020202020204" pitchFamily="34" charset="0"/>
                        </a:rPr>
                        <a:t>Priority</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gn="ctr">
                        <a:lnSpc>
                          <a:spcPct val="115000"/>
                        </a:lnSpc>
                        <a:spcAft>
                          <a:spcPts val="0"/>
                        </a:spcAft>
                      </a:pPr>
                      <a:r>
                        <a:rPr lang="en-GB" sz="1500" dirty="0">
                          <a:effectLst/>
                          <a:latin typeface="Arial" panose="020B0604020202020204" pitchFamily="34" charset="0"/>
                          <a:cs typeface="Arial" panose="020B0604020202020204" pitchFamily="34" charset="0"/>
                        </a:rPr>
                        <a:t>Current Ability</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gn="ctr">
                        <a:lnSpc>
                          <a:spcPct val="115000"/>
                        </a:lnSpc>
                        <a:spcAft>
                          <a:spcPts val="0"/>
                        </a:spcAft>
                      </a:pPr>
                      <a:r>
                        <a:rPr lang="en-GB" sz="1500" dirty="0">
                          <a:effectLst/>
                          <a:latin typeface="Arial" panose="020B0604020202020204" pitchFamily="34" charset="0"/>
                          <a:cs typeface="Arial" panose="020B0604020202020204" pitchFamily="34" charset="0"/>
                        </a:rPr>
                        <a:t>Target Ability</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gn="ctr">
                        <a:lnSpc>
                          <a:spcPct val="115000"/>
                        </a:lnSpc>
                        <a:spcAft>
                          <a:spcPts val="0"/>
                        </a:spcAft>
                      </a:pPr>
                      <a:r>
                        <a:rPr lang="en-GB" sz="1500" dirty="0">
                          <a:effectLst/>
                          <a:latin typeface="Arial" panose="020B0604020202020204" pitchFamily="34" charset="0"/>
                          <a:cs typeface="Arial" panose="020B0604020202020204" pitchFamily="34" charset="0"/>
                        </a:rPr>
                        <a:t>Development Opportunity</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gn="ctr">
                        <a:lnSpc>
                          <a:spcPct val="115000"/>
                        </a:lnSpc>
                        <a:spcAft>
                          <a:spcPts val="0"/>
                        </a:spcAft>
                      </a:pPr>
                      <a:r>
                        <a:rPr lang="en-GB" sz="1500" dirty="0">
                          <a:effectLst/>
                          <a:latin typeface="Arial" panose="020B0604020202020204" pitchFamily="34" charset="0"/>
                          <a:cs typeface="Arial" panose="020B0604020202020204" pitchFamily="34" charset="0"/>
                        </a:rPr>
                        <a:t>Criteria for judging success</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gn="ctr">
                        <a:lnSpc>
                          <a:spcPct val="115000"/>
                        </a:lnSpc>
                        <a:spcAft>
                          <a:spcPts val="0"/>
                        </a:spcAft>
                      </a:pPr>
                      <a:r>
                        <a:rPr lang="en-GB" sz="1500" dirty="0">
                          <a:effectLst/>
                          <a:latin typeface="Arial" panose="020B0604020202020204" pitchFamily="34" charset="0"/>
                          <a:cs typeface="Arial" panose="020B0604020202020204" pitchFamily="34" charset="0"/>
                        </a:rPr>
                        <a:t>Time Scale</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gn="ctr">
                        <a:lnSpc>
                          <a:spcPct val="115000"/>
                        </a:lnSpc>
                        <a:spcAft>
                          <a:spcPts val="0"/>
                        </a:spcAft>
                      </a:pPr>
                      <a:r>
                        <a:rPr lang="en-GB" sz="1500" dirty="0">
                          <a:effectLst/>
                          <a:latin typeface="Arial" panose="020B0604020202020204" pitchFamily="34" charset="0"/>
                          <a:cs typeface="Arial" panose="020B0604020202020204" pitchFamily="34" charset="0"/>
                        </a:rPr>
                        <a:t>Where can evidence be found</a:t>
                      </a:r>
                      <a:endParaRPr lang="en-GB" sz="1500" dirty="0">
                        <a:effectLst/>
                        <a:latin typeface="Arial" panose="020B0604020202020204" pitchFamily="34" charset="0"/>
                        <a:ea typeface="Calibri"/>
                        <a:cs typeface="Arial" panose="020B0604020202020204" pitchFamily="34" charset="0"/>
                      </a:endParaRPr>
                    </a:p>
                  </a:txBody>
                  <a:tcPr marL="64306" marR="64306" marT="0" marB="0"/>
                </a:tc>
              </a:tr>
              <a:tr h="164337">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1.</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r>
              <a:tr h="164337">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2.</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r>
              <a:tr h="164337">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3.</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r>
              <a:tr h="164337">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4.</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r>
              <a:tr h="164337">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5.</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r>
              <a:tr h="164337">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6.</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c>
                  <a:txBody>
                    <a:bodyPr/>
                    <a:lstStyle/>
                    <a:p>
                      <a:pPr>
                        <a:lnSpc>
                          <a:spcPct val="115000"/>
                        </a:lnSpc>
                        <a:spcAft>
                          <a:spcPts val="0"/>
                        </a:spcAft>
                      </a:pPr>
                      <a:r>
                        <a:rPr lang="en-GB" sz="1500" dirty="0">
                          <a:effectLst/>
                          <a:latin typeface="Arial" panose="020B0604020202020204" pitchFamily="34" charset="0"/>
                          <a:cs typeface="Arial" panose="020B0604020202020204" pitchFamily="34" charset="0"/>
                        </a:rPr>
                        <a:t> </a:t>
                      </a:r>
                      <a:endParaRPr lang="en-GB" sz="1500" dirty="0">
                        <a:effectLst/>
                        <a:latin typeface="Arial" panose="020B0604020202020204" pitchFamily="34" charset="0"/>
                        <a:ea typeface="Calibri"/>
                        <a:cs typeface="Arial" panose="020B0604020202020204" pitchFamily="34" charset="0"/>
                      </a:endParaRPr>
                    </a:p>
                  </a:txBody>
                  <a:tcPr marL="64306" marR="64306" marT="0" marB="0"/>
                </a:tc>
              </a:tr>
            </a:tbl>
          </a:graphicData>
        </a:graphic>
      </p:graphicFrame>
      <p:sp>
        <p:nvSpPr>
          <p:cNvPr id="6"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dirty="0"/>
              <a:t>4.1 – </a:t>
            </a:r>
            <a:r>
              <a:rPr lang="en-GB" dirty="0" smtClean="0"/>
              <a:t>Communication </a:t>
            </a:r>
            <a:r>
              <a:rPr lang="en-GB" dirty="0"/>
              <a:t>Skills </a:t>
            </a:r>
            <a:r>
              <a:rPr lang="en-GB" dirty="0" smtClean="0"/>
              <a:t>– Your Skills</a:t>
            </a:r>
            <a:endParaRPr lang="en-GB" dirty="0"/>
          </a:p>
        </p:txBody>
      </p:sp>
    </p:spTree>
    <p:extLst>
      <p:ext uri="{BB962C8B-B14F-4D97-AF65-F5344CB8AC3E}">
        <p14:creationId xmlns:p14="http://schemas.microsoft.com/office/powerpoint/2010/main" val="3739264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GB" sz="3000" dirty="0" smtClean="0"/>
              <a:t>4.1 – Communication Skills - Written Communication</a:t>
            </a:r>
            <a:endParaRPr lang="en-US" sz="3000" b="1" dirty="0"/>
          </a:p>
        </p:txBody>
      </p:sp>
      <p:sp>
        <p:nvSpPr>
          <p:cNvPr id="2" name="Content Placeholder 1"/>
          <p:cNvSpPr>
            <a:spLocks noGrp="1"/>
          </p:cNvSpPr>
          <p:nvPr>
            <p:ph idx="4294967295"/>
          </p:nvPr>
        </p:nvSpPr>
        <p:spPr>
          <a:xfrm>
            <a:off x="250700" y="1054050"/>
            <a:ext cx="8569772" cy="5975350"/>
          </a:xfrm>
        </p:spPr>
        <p:txBody>
          <a:bodyPr>
            <a:normAutofit fontScale="77500" lnSpcReduction="20000"/>
          </a:bodyPr>
          <a:lstStyle/>
          <a:p>
            <a:pPr marL="255588" indent="-255588"/>
            <a:r>
              <a:rPr lang="en-GB" sz="2800" dirty="0" smtClean="0"/>
              <a:t>There are multiple forms of written communication, each with benefits and disadvantages, each with a style they should be created with and common mistakes that are often made. </a:t>
            </a:r>
          </a:p>
          <a:p>
            <a:pPr marL="255588" indent="-255588"/>
            <a:endParaRPr lang="en-US" sz="2800" dirty="0"/>
          </a:p>
          <a:p>
            <a:pPr marL="255588" indent="-255588"/>
            <a:endParaRPr lang="en-US" sz="2800" dirty="0" smtClean="0"/>
          </a:p>
          <a:p>
            <a:pPr marL="255588" indent="-255588"/>
            <a:endParaRPr lang="en-US" sz="2100" dirty="0" smtClean="0"/>
          </a:p>
          <a:p>
            <a:pPr marL="255588" indent="-255588"/>
            <a:r>
              <a:rPr lang="en-US" sz="2800" dirty="0" smtClean="0"/>
              <a:t>Using one of the above forms of communication you should present a guide to  business use and be prepared to present this information to the class. Use the following headings for your guide.</a:t>
            </a:r>
            <a:endParaRPr lang="en-US" sz="2800" dirty="0"/>
          </a:p>
          <a:p>
            <a:pPr marL="255588" indent="-255588"/>
            <a:endParaRPr lang="en-US" sz="2800" dirty="0" smtClean="0"/>
          </a:p>
          <a:p>
            <a:pPr marL="255588" indent="-255588"/>
            <a:endParaRPr lang="en-US" sz="2800" dirty="0"/>
          </a:p>
          <a:p>
            <a:pPr marL="255588" indent="-255588"/>
            <a:endParaRPr lang="en-GB" sz="2800" dirty="0" smtClean="0"/>
          </a:p>
          <a:p>
            <a:pPr marL="255588" indent="-255588"/>
            <a:endParaRPr lang="en-GB" sz="2800" dirty="0" smtClean="0"/>
          </a:p>
          <a:p>
            <a:pPr marL="255588" indent="-255588"/>
            <a:endParaRPr lang="en-GB" sz="2800" dirty="0"/>
          </a:p>
          <a:p>
            <a:pPr marL="255588" indent="-255588"/>
            <a:endParaRPr lang="en-GB" sz="2800" dirty="0" smtClean="0"/>
          </a:p>
          <a:p>
            <a:pPr marL="0" indent="0">
              <a:buNone/>
            </a:pPr>
            <a:r>
              <a:rPr lang="en-US" sz="2800" b="1" dirty="0" smtClean="0">
                <a:solidFill>
                  <a:srgbClr val="FF0000"/>
                </a:solidFill>
              </a:rPr>
              <a:t>Task 05 – </a:t>
            </a:r>
            <a:r>
              <a:rPr lang="en-US" sz="2800" dirty="0" smtClean="0">
                <a:solidFill>
                  <a:srgbClr val="FF0000"/>
                </a:solidFill>
              </a:rPr>
              <a:t>Create a guide ion the form of a formal presentation that outlines the effectiveness of communicating written information to a business client.</a:t>
            </a:r>
          </a:p>
        </p:txBody>
      </p:sp>
      <p:graphicFrame>
        <p:nvGraphicFramePr>
          <p:cNvPr id="6" name="Table 5"/>
          <p:cNvGraphicFramePr>
            <a:graphicFrameLocks noGrp="1"/>
          </p:cNvGraphicFramePr>
          <p:nvPr>
            <p:extLst>
              <p:ext uri="{D42A27DB-BD31-4B8C-83A1-F6EECF244321}">
                <p14:modId xmlns:p14="http://schemas.microsoft.com/office/powerpoint/2010/main" val="1474586774"/>
              </p:ext>
            </p:extLst>
          </p:nvPr>
        </p:nvGraphicFramePr>
        <p:xfrm>
          <a:off x="323526" y="3789040"/>
          <a:ext cx="8496946" cy="1874520"/>
        </p:xfrm>
        <a:graphic>
          <a:graphicData uri="http://schemas.openxmlformats.org/drawingml/2006/table">
            <a:tbl>
              <a:tblPr firstRow="1" bandRow="1">
                <a:tableStyleId>{5C22544A-7EE6-4342-B048-85BDC9FD1C3A}</a:tableStyleId>
              </a:tblPr>
              <a:tblGrid>
                <a:gridCol w="2520280"/>
                <a:gridCol w="2880320"/>
                <a:gridCol w="3096346"/>
              </a:tblGrid>
              <a:tr h="370840">
                <a:tc>
                  <a:txBody>
                    <a:bodyPr/>
                    <a:lstStyle/>
                    <a:p>
                      <a:pPr algn="ctr"/>
                      <a:r>
                        <a:rPr lang="en-GB" sz="1500" b="0" dirty="0" smtClean="0">
                          <a:latin typeface="Calibri" pitchFamily="34" charset="0"/>
                        </a:rPr>
                        <a:t>The informal language</a:t>
                      </a:r>
                      <a:r>
                        <a:rPr lang="en-GB" sz="1500" b="0" baseline="0" dirty="0" smtClean="0">
                          <a:latin typeface="Calibri" pitchFamily="34" charset="0"/>
                        </a:rPr>
                        <a:t> used within email</a:t>
                      </a:r>
                      <a:endParaRPr lang="en-GB" sz="1500" b="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Benefits</a:t>
                      </a:r>
                      <a:r>
                        <a:rPr lang="en-GB" sz="1500" b="0" baseline="0" dirty="0" smtClean="0">
                          <a:latin typeface="Calibri" pitchFamily="34" charset="0"/>
                        </a:rPr>
                        <a:t> of written communication in seeking feedback</a:t>
                      </a:r>
                      <a:endParaRPr lang="en-GB" sz="1500" b="0" dirty="0" smtClean="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Use of examples for the consideration of the target audience.</a:t>
                      </a: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Use</a:t>
                      </a:r>
                      <a:r>
                        <a:rPr lang="en-GB" sz="1500" b="0" baseline="0" dirty="0" smtClean="0">
                          <a:latin typeface="Calibri" pitchFamily="34" charset="0"/>
                        </a:rPr>
                        <a:t> of questioning techniques to gain feedback</a:t>
                      </a:r>
                      <a:endParaRPr lang="en-GB" sz="1500" b="0" dirty="0" smtClean="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The benefit of using non-verbal</a:t>
                      </a:r>
                      <a:r>
                        <a:rPr lang="en-GB" sz="1500" b="0" baseline="0" dirty="0" smtClean="0">
                          <a:latin typeface="Calibri" pitchFamily="34" charset="0"/>
                        </a:rPr>
                        <a:t> communication for this purpose</a:t>
                      </a:r>
                      <a:endParaRPr lang="en-GB" sz="1500" b="0" dirty="0" smtClean="0">
                        <a:latin typeface="Calibri" pitchFamily="34" charset="0"/>
                      </a:endParaRPr>
                    </a:p>
                  </a:txBody>
                  <a:tcPr/>
                </a:tc>
                <a:tc>
                  <a:txBody>
                    <a:bodyPr/>
                    <a:lstStyle/>
                    <a:p>
                      <a:pPr algn="ctr"/>
                      <a:r>
                        <a:rPr lang="en-GB" sz="1500" b="0" dirty="0" smtClean="0">
                          <a:latin typeface="Calibri" pitchFamily="34" charset="0"/>
                        </a:rPr>
                        <a:t>How to overcome barriers through written communication.</a:t>
                      </a:r>
                      <a:endParaRPr lang="en-GB" sz="1500" b="0" dirty="0">
                        <a:latin typeface="Calibri"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Importance of open and closed questioning</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Use of Intonation and Emphasis of important facts</a:t>
                      </a:r>
                    </a:p>
                  </a:txBody>
                  <a:tcPr/>
                </a:tc>
                <a:tc>
                  <a:txBody>
                    <a:bodyPr/>
                    <a:lstStyle/>
                    <a:p>
                      <a:pPr algn="ctr"/>
                      <a:r>
                        <a:rPr lang="en-GB" sz="1500" b="0" dirty="0" smtClean="0">
                          <a:latin typeface="Calibri" pitchFamily="34" charset="0"/>
                        </a:rPr>
                        <a:t>Emphasis on summarising, paraphrasing and Questioning techniques.</a:t>
                      </a:r>
                      <a:endParaRPr lang="en-GB" sz="1500" b="0" dirty="0">
                        <a:latin typeface="Calibri" pitchFamily="34" charset="0"/>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98078948"/>
              </p:ext>
            </p:extLst>
          </p:nvPr>
        </p:nvGraphicFramePr>
        <p:xfrm>
          <a:off x="251520" y="1988840"/>
          <a:ext cx="8568952" cy="741680"/>
        </p:xfrm>
        <a:graphic>
          <a:graphicData uri="http://schemas.openxmlformats.org/drawingml/2006/table">
            <a:tbl>
              <a:tblPr firstRow="1" bandRow="1">
                <a:tableStyleId>{5C22544A-7EE6-4342-B048-85BDC9FD1C3A}</a:tableStyleId>
              </a:tblPr>
              <a:tblGrid>
                <a:gridCol w="2949967"/>
                <a:gridCol w="2388068"/>
                <a:gridCol w="3230917"/>
              </a:tblGrid>
              <a:tr h="370840">
                <a:tc>
                  <a:txBody>
                    <a:bodyPr/>
                    <a:lstStyle/>
                    <a:p>
                      <a:pPr algn="ctr"/>
                      <a:r>
                        <a:rPr lang="en-GB" sz="1800" b="1" dirty="0" smtClean="0">
                          <a:latin typeface="Calibri" pitchFamily="34" charset="0"/>
                        </a:rPr>
                        <a:t>Emails</a:t>
                      </a:r>
                      <a:endParaRPr lang="en-GB" sz="1800" b="1" dirty="0">
                        <a:latin typeface="Calibri" pitchFamily="34" charset="0"/>
                      </a:endParaRPr>
                    </a:p>
                  </a:txBody>
                  <a:tcPr/>
                </a:tc>
                <a:tc>
                  <a:txBody>
                    <a:bodyPr/>
                    <a:lstStyle/>
                    <a:p>
                      <a:pPr algn="ctr"/>
                      <a:r>
                        <a:rPr lang="en-GB" sz="1800" b="1" dirty="0" smtClean="0">
                          <a:latin typeface="Calibri" pitchFamily="34" charset="0"/>
                        </a:rPr>
                        <a:t>Letters</a:t>
                      </a:r>
                      <a:endParaRPr lang="en-GB" sz="1800" b="1" dirty="0">
                        <a:latin typeface="Calibri" pitchFamily="34" charset="0"/>
                      </a:endParaRPr>
                    </a:p>
                  </a:txBody>
                  <a:tcPr/>
                </a:tc>
                <a:tc>
                  <a:txBody>
                    <a:bodyPr/>
                    <a:lstStyle/>
                    <a:p>
                      <a:pPr algn="ctr"/>
                      <a:r>
                        <a:rPr lang="en-GB" sz="1800" b="1" dirty="0" smtClean="0">
                          <a:latin typeface="Calibri" pitchFamily="34" charset="0"/>
                        </a:rPr>
                        <a:t>Websites</a:t>
                      </a:r>
                      <a:endParaRPr lang="en-GB" sz="1800" b="1" dirty="0">
                        <a:latin typeface="Calibri"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smtClean="0">
                          <a:latin typeface="Calibri" pitchFamily="34" charset="0"/>
                        </a:rPr>
                        <a:t>Posters and Leaflets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smtClean="0">
                          <a:latin typeface="Calibri" pitchFamily="34" charset="0"/>
                        </a:rPr>
                        <a:t>SMS</a:t>
                      </a:r>
                      <a:r>
                        <a:rPr lang="en-GB" sz="1800" b="1" baseline="0" dirty="0" smtClean="0">
                          <a:latin typeface="Calibri" pitchFamily="34" charset="0"/>
                        </a:rPr>
                        <a:t> and Chat</a:t>
                      </a:r>
                      <a:endParaRPr lang="en-GB" sz="1800" b="1" dirty="0" smtClean="0">
                        <a:latin typeface="Calibri" pitchFamily="34" charset="0"/>
                      </a:endParaRPr>
                    </a:p>
                  </a:txBody>
                  <a:tcPr/>
                </a:tc>
                <a:tc>
                  <a:txBody>
                    <a:bodyPr/>
                    <a:lstStyle/>
                    <a:p>
                      <a:pPr algn="ctr"/>
                      <a:r>
                        <a:rPr lang="en-GB" sz="1800" b="1" dirty="0" smtClean="0">
                          <a:latin typeface="Calibri" pitchFamily="34" charset="0"/>
                        </a:rPr>
                        <a:t>Wikis and Blogs</a:t>
                      </a:r>
                      <a:endParaRPr lang="en-GB" sz="1800" b="1" dirty="0">
                        <a:latin typeface="Calibri" pitchFamily="34" charset="0"/>
                      </a:endParaRPr>
                    </a:p>
                  </a:txBody>
                  <a:tcPr/>
                </a:tc>
              </a:tr>
            </a:tbl>
          </a:graphicData>
        </a:graphic>
      </p:graphicFrame>
    </p:spTree>
    <p:extLst>
      <p:ext uri="{BB962C8B-B14F-4D97-AF65-F5344CB8AC3E}">
        <p14:creationId xmlns:p14="http://schemas.microsoft.com/office/powerpoint/2010/main" val="442337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13" name="Table 12"/>
          <p:cNvGraphicFramePr>
            <a:graphicFrameLocks noGrp="1"/>
          </p:cNvGraphicFramePr>
          <p:nvPr>
            <p:extLst>
              <p:ext uri="{D42A27DB-BD31-4B8C-83A1-F6EECF244321}">
                <p14:modId xmlns:p14="http://schemas.microsoft.com/office/powerpoint/2010/main" val="424870419"/>
              </p:ext>
            </p:extLst>
          </p:nvPr>
        </p:nvGraphicFramePr>
        <p:xfrm>
          <a:off x="311860" y="1124745"/>
          <a:ext cx="8508612" cy="5522169"/>
        </p:xfrm>
        <a:graphic>
          <a:graphicData uri="http://schemas.openxmlformats.org/drawingml/2006/table">
            <a:tbl>
              <a:tblPr firstRow="1" bandRow="1">
                <a:tableStyleId>{5C22544A-7EE6-4342-B048-85BDC9FD1C3A}</a:tableStyleId>
              </a:tblPr>
              <a:tblGrid>
                <a:gridCol w="731748"/>
                <a:gridCol w="2016224"/>
                <a:gridCol w="1368152"/>
                <a:gridCol w="4392488"/>
              </a:tblGrid>
              <a:tr h="760697">
                <a:tc>
                  <a:txBody>
                    <a:bodyPr/>
                    <a:lstStyle/>
                    <a:p>
                      <a:r>
                        <a:rPr kumimoji="0" lang="en-GB" sz="1400" b="1" i="0" u="none" strike="noStrike" kern="1200" baseline="0" dirty="0" smtClean="0">
                          <a:solidFill>
                            <a:schemeClr val="lt1"/>
                          </a:solidFill>
                          <a:latin typeface="Arial" panose="020B0604020202020204" pitchFamily="34" charset="0"/>
                          <a:ea typeface="+mn-ea"/>
                          <a:cs typeface="Arial" panose="020B0604020202020204" pitchFamily="34" charset="0"/>
                        </a:rPr>
                        <a:t>This Unit</a:t>
                      </a:r>
                      <a:endParaRPr kumimoji="0" lang="en-GB" sz="1400" b="0" i="0" u="none" strike="noStrike" kern="1200" baseline="0" dirty="0" smtClean="0">
                        <a:solidFill>
                          <a:schemeClr val="lt1"/>
                        </a:solidFill>
                        <a:latin typeface="Arial" panose="020B0604020202020204" pitchFamily="34" charset="0"/>
                        <a:ea typeface="+mn-ea"/>
                        <a:cs typeface="Arial" panose="020B0604020202020204" pitchFamily="34" charset="0"/>
                      </a:endParaRPr>
                    </a:p>
                  </a:txBody>
                  <a:tcPr/>
                </a:tc>
                <a:tc>
                  <a:txBody>
                    <a:bodyPr/>
                    <a:lstStyle/>
                    <a:p>
                      <a:r>
                        <a:rPr kumimoji="0" lang="en-GB" sz="1400" b="1" i="0" u="none" strike="noStrike" kern="1200" baseline="0" dirty="0" smtClean="0">
                          <a:solidFill>
                            <a:schemeClr val="lt1"/>
                          </a:solidFill>
                          <a:latin typeface="Arial" panose="020B0604020202020204" pitchFamily="34" charset="0"/>
                          <a:ea typeface="+mn-ea"/>
                          <a:cs typeface="Arial" panose="020B0604020202020204" pitchFamily="34" charset="0"/>
                        </a:rPr>
                        <a:t>Title of suggested activity </a:t>
                      </a:r>
                      <a:r>
                        <a:rPr kumimoji="0" lang="en-GB" sz="14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gridSpan="2">
                  <a:txBody>
                    <a:bodyPr/>
                    <a:lstStyle/>
                    <a:p>
                      <a:r>
                        <a:rPr kumimoji="0" lang="en-GB" sz="1400" b="1" i="0" u="none" strike="noStrike" kern="1200" baseline="0" dirty="0" smtClean="0">
                          <a:solidFill>
                            <a:schemeClr val="lt1"/>
                          </a:solidFill>
                          <a:latin typeface="Arial" panose="020B0604020202020204" pitchFamily="34" charset="0"/>
                          <a:ea typeface="+mn-ea"/>
                          <a:cs typeface="Arial" panose="020B0604020202020204" pitchFamily="34" charset="0"/>
                        </a:rPr>
                        <a:t>Other units/LOs </a:t>
                      </a:r>
                      <a:r>
                        <a:rPr kumimoji="0" lang="en-GB" sz="14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dirty="0">
                        <a:latin typeface="Arial" panose="020B0604020202020204" pitchFamily="34" charset="0"/>
                        <a:cs typeface="Arial" panose="020B0604020202020204" pitchFamily="34" charset="0"/>
                      </a:endParaRPr>
                    </a:p>
                  </a:txBody>
                  <a:tcPr/>
                </a:tc>
              </a:tr>
              <a:tr h="1436873">
                <a:tc rowSpan="4">
                  <a:txBody>
                    <a:bodyPr/>
                    <a:lstStyle/>
                    <a:p>
                      <a:r>
                        <a:rPr lang="en-US" sz="1400" dirty="0" smtClean="0">
                          <a:latin typeface="Arial" panose="020B0604020202020204" pitchFamily="34" charset="0"/>
                          <a:cs typeface="Arial" panose="020B0604020202020204" pitchFamily="34" charset="0"/>
                        </a:rPr>
                        <a:t>LO4</a:t>
                      </a:r>
                      <a:endParaRPr lang="en-GB" sz="1400" dirty="0">
                        <a:latin typeface="Arial" panose="020B0604020202020204" pitchFamily="34" charset="0"/>
                        <a:cs typeface="Arial" panose="020B0604020202020204" pitchFamily="34" charset="0"/>
                      </a:endParaRPr>
                    </a:p>
                  </a:txBody>
                  <a:tcPr/>
                </a:tc>
                <a:tc rowSpan="4">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Communication skills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Communication technology</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Personal attributes and job roles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Ready for work</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Professional bodies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Industry certification</a:t>
                      </a:r>
                      <a:r>
                        <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p>
                      <a:r>
                        <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Unit 4 Computer networks</a:t>
                      </a: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LO1 Understand the concept of networks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LO2 Be able to plan computer networks to meet client requirements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LO3 Be able to present network solutions to clients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LO4 Be able to plan maintenance activities for computer networks</a:t>
                      </a:r>
                    </a:p>
                  </a:txBody>
                  <a:tcPr/>
                </a:tc>
              </a:tr>
              <a:tr h="1211481">
                <a:tc vMerge="1">
                  <a:txBody>
                    <a:bodyPr/>
                    <a:lstStyle/>
                    <a:p>
                      <a:endParaRPr lang="en-GB" sz="1050" dirty="0">
                        <a:latin typeface="Arial" panose="020B0604020202020204" pitchFamily="34" charset="0"/>
                        <a:cs typeface="Arial" panose="020B0604020202020204" pitchFamily="34" charset="0"/>
                      </a:endParaRPr>
                    </a:p>
                  </a:txBody>
                  <a:tcPr/>
                </a:tc>
                <a:tc vMerge="1">
                  <a:txBody>
                    <a:bodyPr/>
                    <a:lstStyle/>
                    <a:p>
                      <a:endParaRPr lang="en-GB" sz="1050" dirty="0">
                        <a:latin typeface="Arial" panose="020B0604020202020204" pitchFamily="34" charset="0"/>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Unit 20 IT technical support</a:t>
                      </a:r>
                      <a:endPar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LO1 Understand the role of technical support</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LO2 Be able to diagnose faults and solutions for computer systems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LO3 Be able to provide advice and guidance to specific customers</a:t>
                      </a:r>
                    </a:p>
                  </a:txBody>
                  <a:tcPr/>
                </a:tc>
              </a:tr>
              <a:tr h="954878">
                <a:tc vMerge="1">
                  <a:txBody>
                    <a:bodyPr/>
                    <a:lstStyle/>
                    <a:p>
                      <a:endParaRPr lang="en-GB" sz="1050" dirty="0">
                        <a:latin typeface="Arial" panose="020B0604020202020204" pitchFamily="34" charset="0"/>
                        <a:cs typeface="Arial" panose="020B0604020202020204" pitchFamily="34" charset="0"/>
                      </a:endParaRPr>
                    </a:p>
                  </a:txBody>
                  <a:tcPr/>
                </a:tc>
                <a:tc vMerge="1">
                  <a:txBody>
                    <a:bodyPr/>
                    <a:lstStyle/>
                    <a:p>
                      <a:endParaRPr lang="en-GB" sz="1050" dirty="0">
                        <a:latin typeface="Arial" panose="020B0604020202020204" pitchFamily="34" charset="0"/>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Unit 21 Web design and prototyping</a:t>
                      </a:r>
                      <a:endPar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LO1 Understand the fundamentals of web design</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LO4 Be able to present the interactive website concept to an identified client</a:t>
                      </a:r>
                    </a:p>
                  </a:txBody>
                  <a:tcPr/>
                </a:tc>
              </a:tr>
              <a:tr h="869269">
                <a:tc vMerge="1">
                  <a:txBody>
                    <a:bodyPr/>
                    <a:lstStyle/>
                    <a:p>
                      <a:endParaRPr lang="en-GB"/>
                    </a:p>
                  </a:txBody>
                  <a:tcPr/>
                </a:tc>
                <a:tc vMerge="1">
                  <a:txBody>
                    <a:bodyPr/>
                    <a:lstStyle/>
                    <a:p>
                      <a:endParaRPr lang="en-GB"/>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Unit 22 Big Data analytics</a:t>
                      </a:r>
                      <a:endParaRPr kumimoji="0" lang="en-GB" sz="14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LO1 Understand the scope of Big Data</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LO2 Be able to process Big Data for business purposes</a:t>
                      </a:r>
                    </a:p>
                    <a:p>
                      <a:r>
                        <a:rPr kumimoji="0" lang="en-US" sz="1400" b="0" i="0" u="none" strike="noStrike" kern="1200" baseline="0" dirty="0" smtClean="0">
                          <a:solidFill>
                            <a:schemeClr val="dk1"/>
                          </a:solidFill>
                          <a:latin typeface="Arial" panose="020B0604020202020204" pitchFamily="34" charset="0"/>
                          <a:ea typeface="+mn-ea"/>
                          <a:cs typeface="Arial" panose="020B0604020202020204" pitchFamily="34" charset="0"/>
                        </a:rPr>
                        <a:t>LO3 Be able to provide information resulting from processing Big Data</a:t>
                      </a:r>
                    </a:p>
                  </a:txBody>
                  <a:tcPr/>
                </a:tc>
              </a:tr>
            </a:tbl>
          </a:graphicData>
        </a:graphic>
      </p:graphicFrame>
    </p:spTree>
    <p:extLst>
      <p:ext uri="{BB962C8B-B14F-4D97-AF65-F5344CB8AC3E}">
        <p14:creationId xmlns:p14="http://schemas.microsoft.com/office/powerpoint/2010/main" val="1980524631"/>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GB" sz="3000" dirty="0" smtClean="0"/>
              <a:t>4.2 – Communication Skills - Written Communication</a:t>
            </a:r>
            <a:endParaRPr lang="en-US" sz="3000" b="1" dirty="0"/>
          </a:p>
        </p:txBody>
      </p:sp>
      <p:sp>
        <p:nvSpPr>
          <p:cNvPr id="2" name="Content Placeholder 1"/>
          <p:cNvSpPr>
            <a:spLocks noGrp="1"/>
          </p:cNvSpPr>
          <p:nvPr>
            <p:ph idx="4294967295"/>
          </p:nvPr>
        </p:nvSpPr>
        <p:spPr>
          <a:xfrm>
            <a:off x="250700" y="1054050"/>
            <a:ext cx="8569772" cy="5975350"/>
          </a:xfrm>
        </p:spPr>
        <p:txBody>
          <a:bodyPr>
            <a:normAutofit fontScale="77500" lnSpcReduction="20000"/>
          </a:bodyPr>
          <a:lstStyle/>
          <a:p>
            <a:pPr marL="255588" indent="-255588"/>
            <a:r>
              <a:rPr lang="en-GB" sz="2800" dirty="0" smtClean="0"/>
              <a:t>There are multiple forms of written communication, each with benefits and disadvantages, each with a style they should be created with and common mistakes that are often made. </a:t>
            </a:r>
          </a:p>
          <a:p>
            <a:pPr marL="255588" indent="-255588"/>
            <a:endParaRPr lang="en-US" sz="2800" dirty="0"/>
          </a:p>
          <a:p>
            <a:pPr marL="255588" indent="-255588"/>
            <a:endParaRPr lang="en-US" sz="2800" dirty="0" smtClean="0"/>
          </a:p>
          <a:p>
            <a:pPr marL="255588" indent="-255588"/>
            <a:endParaRPr lang="en-US" sz="2100" dirty="0" smtClean="0"/>
          </a:p>
          <a:p>
            <a:pPr marL="255588" indent="-255588"/>
            <a:r>
              <a:rPr lang="en-US" sz="2800" dirty="0" smtClean="0"/>
              <a:t>Using one of the above forms of communication you should present a guide to  business use and be prepared to present this information to the class. Use the following headings for your guide.</a:t>
            </a:r>
            <a:endParaRPr lang="en-US" sz="2800" dirty="0"/>
          </a:p>
          <a:p>
            <a:pPr marL="255588" indent="-255588"/>
            <a:endParaRPr lang="en-US" sz="2800" dirty="0" smtClean="0"/>
          </a:p>
          <a:p>
            <a:pPr marL="255588" indent="-255588"/>
            <a:endParaRPr lang="en-US" sz="2800" dirty="0"/>
          </a:p>
          <a:p>
            <a:pPr marL="255588" indent="-255588"/>
            <a:endParaRPr lang="en-GB" sz="2800" dirty="0" smtClean="0"/>
          </a:p>
          <a:p>
            <a:pPr marL="255588" indent="-255588"/>
            <a:endParaRPr lang="en-GB" sz="2800" dirty="0" smtClean="0"/>
          </a:p>
          <a:p>
            <a:pPr marL="255588" indent="-255588"/>
            <a:endParaRPr lang="en-GB" sz="2800" dirty="0"/>
          </a:p>
          <a:p>
            <a:pPr marL="255588" indent="-255588"/>
            <a:endParaRPr lang="en-GB" sz="2800" dirty="0" smtClean="0"/>
          </a:p>
          <a:p>
            <a:pPr marL="0" indent="0">
              <a:buNone/>
            </a:pPr>
            <a:r>
              <a:rPr lang="en-US" sz="2800" b="1" dirty="0" smtClean="0">
                <a:solidFill>
                  <a:srgbClr val="FF0000"/>
                </a:solidFill>
              </a:rPr>
              <a:t>Task 05 – </a:t>
            </a:r>
            <a:r>
              <a:rPr lang="en-US" sz="2800" dirty="0" smtClean="0">
                <a:solidFill>
                  <a:srgbClr val="FF0000"/>
                </a:solidFill>
              </a:rPr>
              <a:t>Create a guide ion the form of a formal presentation that outlines the effectiveness of communicating written information to a business client.</a:t>
            </a:r>
          </a:p>
        </p:txBody>
      </p:sp>
      <p:graphicFrame>
        <p:nvGraphicFramePr>
          <p:cNvPr id="6" name="Table 5"/>
          <p:cNvGraphicFramePr>
            <a:graphicFrameLocks noGrp="1"/>
          </p:cNvGraphicFramePr>
          <p:nvPr>
            <p:extLst>
              <p:ext uri="{D42A27DB-BD31-4B8C-83A1-F6EECF244321}">
                <p14:modId xmlns:p14="http://schemas.microsoft.com/office/powerpoint/2010/main" val="1474586774"/>
              </p:ext>
            </p:extLst>
          </p:nvPr>
        </p:nvGraphicFramePr>
        <p:xfrm>
          <a:off x="323526" y="3789040"/>
          <a:ext cx="8496946" cy="1874520"/>
        </p:xfrm>
        <a:graphic>
          <a:graphicData uri="http://schemas.openxmlformats.org/drawingml/2006/table">
            <a:tbl>
              <a:tblPr firstRow="1" bandRow="1">
                <a:tableStyleId>{5C22544A-7EE6-4342-B048-85BDC9FD1C3A}</a:tableStyleId>
              </a:tblPr>
              <a:tblGrid>
                <a:gridCol w="2520280"/>
                <a:gridCol w="2880320"/>
                <a:gridCol w="3096346"/>
              </a:tblGrid>
              <a:tr h="370840">
                <a:tc>
                  <a:txBody>
                    <a:bodyPr/>
                    <a:lstStyle/>
                    <a:p>
                      <a:pPr algn="ctr"/>
                      <a:r>
                        <a:rPr lang="en-GB" sz="1500" b="0" dirty="0" smtClean="0">
                          <a:latin typeface="Calibri" pitchFamily="34" charset="0"/>
                        </a:rPr>
                        <a:t>The informal language</a:t>
                      </a:r>
                      <a:r>
                        <a:rPr lang="en-GB" sz="1500" b="0" baseline="0" dirty="0" smtClean="0">
                          <a:latin typeface="Calibri" pitchFamily="34" charset="0"/>
                        </a:rPr>
                        <a:t> used within email</a:t>
                      </a:r>
                      <a:endParaRPr lang="en-GB" sz="1500" b="0" dirty="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Benefits</a:t>
                      </a:r>
                      <a:r>
                        <a:rPr lang="en-GB" sz="1500" b="0" baseline="0" dirty="0" smtClean="0">
                          <a:latin typeface="Calibri" pitchFamily="34" charset="0"/>
                        </a:rPr>
                        <a:t> of written communication in seeking feedback</a:t>
                      </a:r>
                      <a:endParaRPr lang="en-GB" sz="1500" b="0" dirty="0" smtClean="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Use of examples for the consideration of the target audience.</a:t>
                      </a: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Use</a:t>
                      </a:r>
                      <a:r>
                        <a:rPr lang="en-GB" sz="1500" b="0" baseline="0" dirty="0" smtClean="0">
                          <a:latin typeface="Calibri" pitchFamily="34" charset="0"/>
                        </a:rPr>
                        <a:t> of questioning techniques to gain feedback</a:t>
                      </a:r>
                      <a:endParaRPr lang="en-GB" sz="1500" b="0" dirty="0" smtClean="0">
                        <a:latin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The benefit of using non-verbal</a:t>
                      </a:r>
                      <a:r>
                        <a:rPr lang="en-GB" sz="1500" b="0" baseline="0" dirty="0" smtClean="0">
                          <a:latin typeface="Calibri" pitchFamily="34" charset="0"/>
                        </a:rPr>
                        <a:t> communication for this purpose</a:t>
                      </a:r>
                      <a:endParaRPr lang="en-GB" sz="1500" b="0" dirty="0" smtClean="0">
                        <a:latin typeface="Calibri" pitchFamily="34" charset="0"/>
                      </a:endParaRPr>
                    </a:p>
                  </a:txBody>
                  <a:tcPr/>
                </a:tc>
                <a:tc>
                  <a:txBody>
                    <a:bodyPr/>
                    <a:lstStyle/>
                    <a:p>
                      <a:pPr algn="ctr"/>
                      <a:r>
                        <a:rPr lang="en-GB" sz="1500" b="0" dirty="0" smtClean="0">
                          <a:latin typeface="Calibri" pitchFamily="34" charset="0"/>
                        </a:rPr>
                        <a:t>How to overcome barriers through written communication.</a:t>
                      </a:r>
                      <a:endParaRPr lang="en-GB" sz="1500" b="0" dirty="0">
                        <a:latin typeface="Calibri"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Importance of open and closed questioning</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Calibri" pitchFamily="34" charset="0"/>
                        </a:rPr>
                        <a:t>Use of Intonation and Emphasis of important facts</a:t>
                      </a:r>
                    </a:p>
                  </a:txBody>
                  <a:tcPr/>
                </a:tc>
                <a:tc>
                  <a:txBody>
                    <a:bodyPr/>
                    <a:lstStyle/>
                    <a:p>
                      <a:pPr algn="ctr"/>
                      <a:r>
                        <a:rPr lang="en-GB" sz="1500" b="0" dirty="0" smtClean="0">
                          <a:latin typeface="Calibri" pitchFamily="34" charset="0"/>
                        </a:rPr>
                        <a:t>Emphasis on summarising, paraphrasing and Questioning techniques.</a:t>
                      </a:r>
                      <a:endParaRPr lang="en-GB" sz="1500" b="0" dirty="0">
                        <a:latin typeface="Calibri" pitchFamily="34" charset="0"/>
                      </a:endParaRPr>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98078948"/>
              </p:ext>
            </p:extLst>
          </p:nvPr>
        </p:nvGraphicFramePr>
        <p:xfrm>
          <a:off x="251520" y="1988840"/>
          <a:ext cx="8568952" cy="741680"/>
        </p:xfrm>
        <a:graphic>
          <a:graphicData uri="http://schemas.openxmlformats.org/drawingml/2006/table">
            <a:tbl>
              <a:tblPr firstRow="1" bandRow="1">
                <a:tableStyleId>{5C22544A-7EE6-4342-B048-85BDC9FD1C3A}</a:tableStyleId>
              </a:tblPr>
              <a:tblGrid>
                <a:gridCol w="2949967"/>
                <a:gridCol w="2388068"/>
                <a:gridCol w="3230917"/>
              </a:tblGrid>
              <a:tr h="370840">
                <a:tc>
                  <a:txBody>
                    <a:bodyPr/>
                    <a:lstStyle/>
                    <a:p>
                      <a:pPr algn="ctr"/>
                      <a:r>
                        <a:rPr lang="en-GB" sz="1800" b="1" dirty="0" smtClean="0">
                          <a:latin typeface="Calibri" pitchFamily="34" charset="0"/>
                        </a:rPr>
                        <a:t>Emails</a:t>
                      </a:r>
                      <a:endParaRPr lang="en-GB" sz="1800" b="1" dirty="0">
                        <a:latin typeface="Calibri" pitchFamily="34" charset="0"/>
                      </a:endParaRPr>
                    </a:p>
                  </a:txBody>
                  <a:tcPr/>
                </a:tc>
                <a:tc>
                  <a:txBody>
                    <a:bodyPr/>
                    <a:lstStyle/>
                    <a:p>
                      <a:pPr algn="ctr"/>
                      <a:r>
                        <a:rPr lang="en-GB" sz="1800" b="1" dirty="0" smtClean="0">
                          <a:latin typeface="Calibri" pitchFamily="34" charset="0"/>
                        </a:rPr>
                        <a:t>Letters</a:t>
                      </a:r>
                      <a:endParaRPr lang="en-GB" sz="1800" b="1" dirty="0">
                        <a:latin typeface="Calibri" pitchFamily="34" charset="0"/>
                      </a:endParaRPr>
                    </a:p>
                  </a:txBody>
                  <a:tcPr/>
                </a:tc>
                <a:tc>
                  <a:txBody>
                    <a:bodyPr/>
                    <a:lstStyle/>
                    <a:p>
                      <a:pPr algn="ctr"/>
                      <a:r>
                        <a:rPr lang="en-GB" sz="1800" b="1" dirty="0" smtClean="0">
                          <a:latin typeface="Calibri" pitchFamily="34" charset="0"/>
                        </a:rPr>
                        <a:t>Websites</a:t>
                      </a:r>
                      <a:endParaRPr lang="en-GB" sz="1800" b="1" dirty="0">
                        <a:latin typeface="Calibri"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smtClean="0">
                          <a:latin typeface="Calibri" pitchFamily="34" charset="0"/>
                        </a:rPr>
                        <a:t>Posters and Leaflets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dirty="0" smtClean="0">
                          <a:latin typeface="Calibri" pitchFamily="34" charset="0"/>
                        </a:rPr>
                        <a:t>SMS</a:t>
                      </a:r>
                      <a:r>
                        <a:rPr lang="en-GB" sz="1800" b="1" baseline="0" dirty="0" smtClean="0">
                          <a:latin typeface="Calibri" pitchFamily="34" charset="0"/>
                        </a:rPr>
                        <a:t> and Chat</a:t>
                      </a:r>
                      <a:endParaRPr lang="en-GB" sz="1800" b="1" dirty="0" smtClean="0">
                        <a:latin typeface="Calibri" pitchFamily="34" charset="0"/>
                      </a:endParaRPr>
                    </a:p>
                  </a:txBody>
                  <a:tcPr/>
                </a:tc>
                <a:tc>
                  <a:txBody>
                    <a:bodyPr/>
                    <a:lstStyle/>
                    <a:p>
                      <a:pPr algn="ctr"/>
                      <a:r>
                        <a:rPr lang="en-GB" sz="1800" b="1" dirty="0" smtClean="0">
                          <a:latin typeface="Calibri" pitchFamily="34" charset="0"/>
                        </a:rPr>
                        <a:t>Wikis and Blogs</a:t>
                      </a:r>
                      <a:endParaRPr lang="en-GB" sz="1800" b="1" dirty="0">
                        <a:latin typeface="Calibri" pitchFamily="34" charset="0"/>
                      </a:endParaRPr>
                    </a:p>
                  </a:txBody>
                  <a:tcPr/>
                </a:tc>
              </a:tr>
            </a:tbl>
          </a:graphicData>
        </a:graphic>
      </p:graphicFrame>
    </p:spTree>
    <p:extLst>
      <p:ext uri="{BB962C8B-B14F-4D97-AF65-F5344CB8AC3E}">
        <p14:creationId xmlns:p14="http://schemas.microsoft.com/office/powerpoint/2010/main" val="3169071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849" y="1124744"/>
            <a:ext cx="6337003" cy="5501506"/>
          </a:xfrm>
          <a:prstGeom prst="rect">
            <a:avLst/>
          </a:prstGeom>
        </p:spPr>
        <p:txBody>
          <a:bodyPr wrap="square">
            <a:spAutoFit/>
          </a:bodyPr>
          <a:lstStyle/>
          <a:p>
            <a:pPr marL="285750" indent="-285750">
              <a:spcBef>
                <a:spcPts val="300"/>
              </a:spcBef>
              <a:buClr>
                <a:srgbClr val="00B050"/>
              </a:buClr>
              <a:buFont typeface="Wingdings 3" panose="05040102010807070707" pitchFamily="18" charset="2"/>
              <a:buChar char=""/>
            </a:pPr>
            <a:r>
              <a:rPr lang="en-US" sz="1720" dirty="0" smtClean="0"/>
              <a:t>Rather than producing flyers and posters by printing them out, </a:t>
            </a:r>
            <a:r>
              <a:rPr lang="en-US" sz="1720" dirty="0"/>
              <a:t>it is possible to use websites to do the advertising. </a:t>
            </a:r>
            <a:r>
              <a:rPr lang="en-US" sz="1720" dirty="0" smtClean="0"/>
              <a:t>This method requires the company to either develop their own websites or to pay another company to advertise on their website.</a:t>
            </a:r>
          </a:p>
          <a:p>
            <a:pPr marL="285750" indent="-285750">
              <a:spcBef>
                <a:spcPts val="300"/>
              </a:spcBef>
              <a:buClr>
                <a:srgbClr val="00B050"/>
              </a:buClr>
              <a:buFont typeface="Wingdings 3" panose="05040102010807070707" pitchFamily="18" charset="2"/>
              <a:buChar char=""/>
            </a:pPr>
            <a:r>
              <a:rPr lang="en-US" sz="1720" dirty="0" smtClean="0"/>
              <a:t>Using the first option requires the company to either employ a team of web designers to go to a specialist company with experience in website design. It will also ne necessary to buy hardware and software to develop and store the website.</a:t>
            </a:r>
          </a:p>
          <a:p>
            <a:pPr marL="285750" indent="-285750">
              <a:spcBef>
                <a:spcPts val="300"/>
              </a:spcBef>
              <a:buClr>
                <a:srgbClr val="00B050"/>
              </a:buClr>
              <a:buFont typeface="Wingdings 3" panose="05040102010807070707" pitchFamily="18" charset="2"/>
              <a:buChar char=""/>
            </a:pPr>
            <a:r>
              <a:rPr lang="en-US" sz="1720" dirty="0" smtClean="0"/>
              <a:t>This method can therefor be expensive, but the cost does not stop there. It will be necessary to use programmers to make sure that the website is safe from hackers and phishing attacks. The big advantage is that websites offer world-wide advertising capability and there is also no need to buy paper and other consumables or pay people to deliver leaflets or flyers. </a:t>
            </a:r>
          </a:p>
          <a:p>
            <a:pPr marL="285750" indent="-285750">
              <a:spcBef>
                <a:spcPts val="300"/>
              </a:spcBef>
              <a:buClr>
                <a:srgbClr val="00B050"/>
              </a:buClr>
              <a:buFont typeface="Wingdings 3" panose="05040102010807070707" pitchFamily="18" charset="2"/>
              <a:buChar char=""/>
            </a:pPr>
            <a:r>
              <a:rPr lang="en-US" sz="1720" dirty="0" smtClean="0"/>
              <a:t>Companies have to weigh up the advantages and disadvantages of both methods before they decide which is the best advertising method.</a:t>
            </a:r>
            <a:endParaRPr lang="en-GB" sz="1720" dirty="0"/>
          </a:p>
        </p:txBody>
      </p:sp>
      <p:pic>
        <p:nvPicPr>
          <p:cNvPr id="9218" name="Picture 2" descr="https://www.echodgraphics.com/itemimageslarge/poster%20print(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67190" y="1150992"/>
            <a:ext cx="2160240" cy="16894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ads-graphics.com/HPNia.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60852" y="2943313"/>
            <a:ext cx="2166578" cy="19258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60852" y="5132252"/>
            <a:ext cx="2166578" cy="1321084"/>
          </a:xfrm>
          <a:prstGeom prst="rect">
            <a:avLst/>
          </a:prstGeom>
        </p:spPr>
      </p:pic>
      <p:sp>
        <p:nvSpPr>
          <p:cNvPr id="11" name="Title 1"/>
          <p:cNvSpPr>
            <a:spLocks noGrp="1"/>
          </p:cNvSpPr>
          <p:nvPr>
            <p:ph type="title"/>
          </p:nvPr>
        </p:nvSpPr>
        <p:spPr>
          <a:xfrm>
            <a:off x="70266" y="72008"/>
            <a:ext cx="8859452" cy="548680"/>
          </a:xfrm>
        </p:spPr>
        <p:txBody>
          <a:bodyPr>
            <a:noAutofit/>
          </a:bodyPr>
          <a:lstStyle/>
          <a:p>
            <a:r>
              <a:rPr lang="en-GB" sz="3600" dirty="0" smtClean="0"/>
              <a:t>4.2 – Communication Technology - Websites</a:t>
            </a:r>
            <a:endParaRPr lang="en-US" sz="3600" b="1" dirty="0"/>
          </a:p>
        </p:txBody>
      </p:sp>
    </p:spTree>
    <p:extLst>
      <p:ext uri="{BB962C8B-B14F-4D97-AF65-F5344CB8AC3E}">
        <p14:creationId xmlns:p14="http://schemas.microsoft.com/office/powerpoint/2010/main" val="1270237231"/>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849" y="1124744"/>
            <a:ext cx="8496623" cy="5478423"/>
          </a:xfrm>
          <a:prstGeom prst="rect">
            <a:avLst/>
          </a:prstGeom>
        </p:spPr>
        <p:txBody>
          <a:bodyPr wrap="square">
            <a:spAutoFit/>
          </a:bodyPr>
          <a:lstStyle/>
          <a:p>
            <a:pPr>
              <a:spcBef>
                <a:spcPts val="300"/>
              </a:spcBef>
              <a:buClr>
                <a:srgbClr val="00B050"/>
              </a:buClr>
            </a:pPr>
            <a:r>
              <a:rPr lang="en-US" sz="1500" b="1" dirty="0" smtClean="0"/>
              <a:t>Advantages</a:t>
            </a:r>
          </a:p>
          <a:p>
            <a:pPr marL="395288" indent="-223838">
              <a:spcBef>
                <a:spcPts val="300"/>
              </a:spcBef>
              <a:buClr>
                <a:srgbClr val="00B050"/>
              </a:buClr>
              <a:buFont typeface="Arial" panose="020B0604020202020204" pitchFamily="34" charset="0"/>
              <a:buChar char="•"/>
            </a:pPr>
            <a:r>
              <a:rPr lang="en-US" sz="1500" dirty="0" smtClean="0"/>
              <a:t>Sound / video / animation can be added</a:t>
            </a:r>
          </a:p>
          <a:p>
            <a:pPr marL="395288" indent="-223838">
              <a:spcBef>
                <a:spcPts val="300"/>
              </a:spcBef>
              <a:buClr>
                <a:srgbClr val="00B050"/>
              </a:buClr>
              <a:buFont typeface="Arial" panose="020B0604020202020204" pitchFamily="34" charset="0"/>
              <a:buChar char="•"/>
            </a:pPr>
            <a:r>
              <a:rPr lang="en-US" sz="1500" dirty="0" smtClean="0"/>
              <a:t>Links to other websites / </a:t>
            </a:r>
            <a:r>
              <a:rPr lang="en-US" sz="1500" b="1" dirty="0" smtClean="0">
                <a:solidFill>
                  <a:srgbClr val="FF0000"/>
                </a:solidFill>
              </a:rPr>
              <a:t>hyperlinks</a:t>
            </a:r>
            <a:r>
              <a:rPr lang="en-US" sz="1500" dirty="0" smtClean="0"/>
              <a:t> and use of </a:t>
            </a:r>
            <a:r>
              <a:rPr lang="en-US" sz="1500" b="1" dirty="0" smtClean="0">
                <a:solidFill>
                  <a:srgbClr val="FF0000"/>
                </a:solidFill>
              </a:rPr>
              <a:t>hotspots</a:t>
            </a:r>
          </a:p>
          <a:p>
            <a:pPr marL="395288" indent="-223838">
              <a:spcBef>
                <a:spcPts val="300"/>
              </a:spcBef>
              <a:buClr>
                <a:srgbClr val="00B050"/>
              </a:buClr>
              <a:buFont typeface="Arial" panose="020B0604020202020204" pitchFamily="34" charset="0"/>
              <a:buChar char="•"/>
            </a:pPr>
            <a:r>
              <a:rPr lang="en-US" sz="1500" dirty="0" smtClean="0"/>
              <a:t>Buttons to navigate / move around the website leading to </a:t>
            </a:r>
            <a:br>
              <a:rPr lang="en-US" sz="1500" dirty="0" smtClean="0"/>
            </a:br>
            <a:r>
              <a:rPr lang="en-US" sz="1500" dirty="0" smtClean="0"/>
              <a:t>more information.</a:t>
            </a:r>
          </a:p>
          <a:p>
            <a:pPr marL="395288" indent="-223838">
              <a:spcBef>
                <a:spcPts val="300"/>
              </a:spcBef>
              <a:buClr>
                <a:srgbClr val="00B050"/>
              </a:buClr>
              <a:buFont typeface="Arial" panose="020B0604020202020204" pitchFamily="34" charset="0"/>
              <a:buChar char="•"/>
            </a:pPr>
            <a:r>
              <a:rPr lang="en-US" sz="1500" dirty="0" smtClean="0"/>
              <a:t>Hit counters to see how many people have visited the site.</a:t>
            </a:r>
          </a:p>
          <a:p>
            <a:pPr marL="395288" indent="-223838">
              <a:spcBef>
                <a:spcPts val="300"/>
              </a:spcBef>
              <a:buClr>
                <a:srgbClr val="00B050"/>
              </a:buClr>
              <a:buFont typeface="Arial" panose="020B0604020202020204" pitchFamily="34" charset="0"/>
              <a:buChar char="•"/>
            </a:pPr>
            <a:r>
              <a:rPr lang="en-US" sz="1500" dirty="0" smtClean="0"/>
              <a:t>Can be seen by a global audience.</a:t>
            </a:r>
          </a:p>
          <a:p>
            <a:pPr marL="395288" indent="-223838">
              <a:spcBef>
                <a:spcPts val="300"/>
              </a:spcBef>
              <a:buClr>
                <a:srgbClr val="00B050"/>
              </a:buClr>
              <a:buFont typeface="Arial" panose="020B0604020202020204" pitchFamily="34" charset="0"/>
              <a:buChar char="•"/>
            </a:pPr>
            <a:r>
              <a:rPr lang="en-US" sz="1500" dirty="0" smtClean="0"/>
              <a:t>Can’t be defaced or thrown away.</a:t>
            </a:r>
          </a:p>
          <a:p>
            <a:pPr marL="395288" indent="-223838">
              <a:spcBef>
                <a:spcPts val="300"/>
              </a:spcBef>
              <a:buClr>
                <a:srgbClr val="00B050"/>
              </a:buClr>
              <a:buFont typeface="Arial" panose="020B0604020202020204" pitchFamily="34" charset="0"/>
              <a:buChar char="•"/>
            </a:pPr>
            <a:r>
              <a:rPr lang="en-US" sz="1500" dirty="0" smtClean="0"/>
              <a:t>It is much easier to update a website (and there is no need to do a reprint and then distribute the new version).</a:t>
            </a:r>
          </a:p>
          <a:p>
            <a:pPr>
              <a:spcBef>
                <a:spcPts val="300"/>
              </a:spcBef>
              <a:buClr>
                <a:srgbClr val="00B050"/>
              </a:buClr>
            </a:pPr>
            <a:r>
              <a:rPr lang="en-US" sz="1500" b="1" dirty="0" smtClean="0"/>
              <a:t>Disadvantages</a:t>
            </a:r>
          </a:p>
          <a:p>
            <a:pPr marL="395288" indent="-223838">
              <a:spcBef>
                <a:spcPts val="300"/>
              </a:spcBef>
              <a:buClr>
                <a:srgbClr val="00B050"/>
              </a:buClr>
              <a:buFont typeface="Arial" panose="020B0604020202020204" pitchFamily="34" charset="0"/>
              <a:buChar char="•"/>
            </a:pPr>
            <a:r>
              <a:rPr lang="en-US" sz="1500" dirty="0" smtClean="0"/>
              <a:t>Websites can be hacked into, pharmed and modified or viruses introduced.</a:t>
            </a:r>
          </a:p>
          <a:p>
            <a:pPr marL="395288" indent="-223838">
              <a:spcBef>
                <a:spcPts val="300"/>
              </a:spcBef>
              <a:buClr>
                <a:srgbClr val="00B050"/>
              </a:buClr>
              <a:buFont typeface="Arial" panose="020B0604020202020204" pitchFamily="34" charset="0"/>
              <a:buChar char="•"/>
            </a:pPr>
            <a:r>
              <a:rPr lang="en-US" sz="1500" dirty="0" smtClean="0"/>
              <a:t>It is necessary for the potential customers to have a computer and internet connection.</a:t>
            </a:r>
          </a:p>
          <a:p>
            <a:pPr marL="395288" indent="-223838">
              <a:spcBef>
                <a:spcPts val="300"/>
              </a:spcBef>
              <a:buClr>
                <a:srgbClr val="00B050"/>
              </a:buClr>
              <a:buFont typeface="Arial" panose="020B0604020202020204" pitchFamily="34" charset="0"/>
              <a:buChar char="•"/>
            </a:pPr>
            <a:r>
              <a:rPr lang="en-US" sz="1500" dirty="0" smtClean="0"/>
              <a:t>It isn’t as portable as a paper-based system (although with modern smartphones and phablets this is becoming untrue)</a:t>
            </a:r>
          </a:p>
          <a:p>
            <a:pPr marL="395288" indent="-223838">
              <a:spcBef>
                <a:spcPts val="300"/>
              </a:spcBef>
              <a:buClr>
                <a:srgbClr val="00B050"/>
              </a:buClr>
              <a:buFont typeface="Arial" panose="020B0604020202020204" pitchFamily="34" charset="0"/>
              <a:buChar char="•"/>
            </a:pPr>
            <a:r>
              <a:rPr lang="en-US" sz="1500" dirty="0" smtClean="0"/>
              <a:t>Possible for customers to go to undesirable websites (either by accident or as a result of the pharming attack) - this can lead to distrust from customers.</a:t>
            </a:r>
          </a:p>
          <a:p>
            <a:pPr marL="395288" indent="-223838">
              <a:spcBef>
                <a:spcPts val="300"/>
              </a:spcBef>
              <a:buClr>
                <a:srgbClr val="00B050"/>
              </a:buClr>
              <a:buFont typeface="Arial" panose="020B0604020202020204" pitchFamily="34" charset="0"/>
              <a:buChar char="•"/>
            </a:pPr>
            <a:r>
              <a:rPr lang="en-US" sz="1500" dirty="0" smtClean="0"/>
              <a:t>There is a need for the company to maintain the website once it is set up – this can be expensive.</a:t>
            </a:r>
          </a:p>
          <a:p>
            <a:pPr marL="395288" indent="-223838">
              <a:spcBef>
                <a:spcPts val="300"/>
              </a:spcBef>
              <a:buClr>
                <a:srgbClr val="00B050"/>
              </a:buClr>
              <a:buFont typeface="Arial" panose="020B0604020202020204" pitchFamily="34" charset="0"/>
              <a:buChar char="•"/>
            </a:pPr>
            <a:r>
              <a:rPr lang="en-US" sz="1500" dirty="0" smtClean="0"/>
              <a:t>Because it is a global system, it is more difficult to target the correct audience using website advertising.</a:t>
            </a:r>
            <a:endParaRPr lang="en-GB" sz="1500" dirty="0"/>
          </a:p>
        </p:txBody>
      </p:sp>
      <p:pic>
        <p:nvPicPr>
          <p:cNvPr id="2" name="Picture 1">
            <a:hlinkClick r:id="rId3"/>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6136" y="1179462"/>
            <a:ext cx="3024336" cy="1961506"/>
          </a:xfrm>
          <a:prstGeom prst="rect">
            <a:avLst/>
          </a:prstGeom>
        </p:spPr>
      </p:pic>
      <p:sp>
        <p:nvSpPr>
          <p:cNvPr id="7" name="Title 1"/>
          <p:cNvSpPr>
            <a:spLocks noGrp="1"/>
          </p:cNvSpPr>
          <p:nvPr>
            <p:ph type="title"/>
          </p:nvPr>
        </p:nvSpPr>
        <p:spPr>
          <a:xfrm>
            <a:off x="70266" y="72008"/>
            <a:ext cx="8859452" cy="548680"/>
          </a:xfrm>
        </p:spPr>
        <p:txBody>
          <a:bodyPr>
            <a:noAutofit/>
          </a:bodyPr>
          <a:lstStyle/>
          <a:p>
            <a:r>
              <a:rPr lang="en-GB" sz="3600" dirty="0" smtClean="0"/>
              <a:t>4.2 – Communication Technology - Websites</a:t>
            </a:r>
            <a:endParaRPr lang="en-US" sz="3600" b="1" dirty="0"/>
          </a:p>
        </p:txBody>
      </p:sp>
    </p:spTree>
    <p:extLst>
      <p:ext uri="{BB962C8B-B14F-4D97-AF65-F5344CB8AC3E}">
        <p14:creationId xmlns:p14="http://schemas.microsoft.com/office/powerpoint/2010/main" val="3938188538"/>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849" y="1124744"/>
            <a:ext cx="8496623" cy="5624617"/>
          </a:xfrm>
          <a:prstGeom prst="rect">
            <a:avLst/>
          </a:prstGeom>
        </p:spPr>
        <p:txBody>
          <a:bodyPr wrap="square">
            <a:spAutoFit/>
          </a:bodyPr>
          <a:lstStyle/>
          <a:p>
            <a:pPr marL="285750" indent="-285750">
              <a:spcBef>
                <a:spcPts val="300"/>
              </a:spcBef>
              <a:buClr>
                <a:srgbClr val="00B050"/>
              </a:buClr>
              <a:buFont typeface="Wingdings 3" panose="05040102010807070707" pitchFamily="18" charset="2"/>
              <a:buChar char=""/>
            </a:pPr>
            <a:r>
              <a:rPr lang="en-US" dirty="0" smtClean="0"/>
              <a:t>Presentations that use animation, video and sound or music are generally much more interesting than a standard presentation done on slides of paper.</a:t>
            </a:r>
          </a:p>
          <a:p>
            <a:pPr marL="285750" indent="-285750">
              <a:spcBef>
                <a:spcPts val="300"/>
              </a:spcBef>
              <a:buClr>
                <a:srgbClr val="00B050"/>
              </a:buClr>
              <a:buFont typeface="Wingdings 3" panose="05040102010807070707" pitchFamily="18" charset="2"/>
              <a:buChar char=""/>
            </a:pPr>
            <a:r>
              <a:rPr lang="en-US" dirty="0" smtClean="0"/>
              <a:t>The presentations are produced using one of many software packages on the market and then used with a </a:t>
            </a:r>
            <a:r>
              <a:rPr lang="en-US" b="1" dirty="0" smtClean="0">
                <a:solidFill>
                  <a:srgbClr val="FF0000"/>
                </a:solidFill>
              </a:rPr>
              <a:t>multimedia projector</a:t>
            </a:r>
            <a:r>
              <a:rPr lang="en-US" dirty="0" smtClean="0"/>
              <a:t> so that the whole audience is able to see the presentation.</a:t>
            </a:r>
          </a:p>
          <a:p>
            <a:pPr>
              <a:spcBef>
                <a:spcPts val="300"/>
              </a:spcBef>
              <a:buClr>
                <a:srgbClr val="00B050"/>
              </a:buClr>
            </a:pPr>
            <a:r>
              <a:rPr lang="en-US" b="1" dirty="0" smtClean="0"/>
              <a:t>Advantages</a:t>
            </a:r>
          </a:p>
          <a:p>
            <a:pPr marL="519113" indent="-236538">
              <a:spcBef>
                <a:spcPts val="300"/>
              </a:spcBef>
              <a:buClr>
                <a:srgbClr val="00B050"/>
              </a:buClr>
              <a:buFont typeface="Arial" panose="020B0604020202020204" pitchFamily="34" charset="0"/>
              <a:buChar char="•"/>
            </a:pPr>
            <a:r>
              <a:rPr lang="en-US" dirty="0" smtClean="0"/>
              <a:t>Use of sound and animation / video effects which are more likely to grab the attention of the audience, and can also make the presentation easier to understand.</a:t>
            </a:r>
          </a:p>
          <a:p>
            <a:pPr marL="519113" indent="-236538">
              <a:spcBef>
                <a:spcPts val="300"/>
              </a:spcBef>
              <a:buClr>
                <a:srgbClr val="00B050"/>
              </a:buClr>
              <a:buFont typeface="Arial" panose="020B0604020202020204" pitchFamily="34" charset="0"/>
              <a:buChar char="•"/>
            </a:pPr>
            <a:r>
              <a:rPr lang="en-US" dirty="0" smtClean="0"/>
              <a:t>It is possible to have interactive / hyperlinks built into presentations; this means the presentation could access a company’s website or even key files stored on the cloud (such as video footage, images, spreadsheets and so on).</a:t>
            </a:r>
          </a:p>
          <a:p>
            <a:pPr marL="519113" indent="-236538">
              <a:spcBef>
                <a:spcPts val="300"/>
              </a:spcBef>
              <a:buClr>
                <a:srgbClr val="00B050"/>
              </a:buClr>
              <a:buFont typeface="Arial" panose="020B0604020202020204" pitchFamily="34" charset="0"/>
              <a:buChar char="•"/>
            </a:pPr>
            <a:r>
              <a:rPr lang="en-US" dirty="0" smtClean="0"/>
              <a:t>Use of transition effects allow a presentation to display facts in a key or chronological order.</a:t>
            </a:r>
          </a:p>
          <a:p>
            <a:pPr marL="519113" indent="-236538">
              <a:spcBef>
                <a:spcPts val="300"/>
              </a:spcBef>
              <a:buClr>
                <a:srgbClr val="00B050"/>
              </a:buClr>
              <a:buFont typeface="Arial" panose="020B0604020202020204" pitchFamily="34" charset="0"/>
              <a:buChar char="•"/>
            </a:pPr>
            <a:r>
              <a:rPr lang="en-US" dirty="0" smtClean="0"/>
              <a:t>The presentation can be interactive.</a:t>
            </a:r>
          </a:p>
          <a:p>
            <a:pPr marL="519113" indent="-236538">
              <a:spcBef>
                <a:spcPts val="300"/>
              </a:spcBef>
              <a:buClr>
                <a:srgbClr val="00B050"/>
              </a:buClr>
              <a:buFont typeface="Arial" panose="020B0604020202020204" pitchFamily="34" charset="0"/>
              <a:buChar char="•"/>
            </a:pPr>
            <a:r>
              <a:rPr lang="en-US" dirty="0" smtClean="0"/>
              <a:t>They are more flexible; because of the links to websites and other external systems (e.g. the cloud), the presentation can be tailored to suit a particular audience.</a:t>
            </a:r>
            <a:endParaRPr lang="en-GB" dirty="0"/>
          </a:p>
        </p:txBody>
      </p:sp>
      <p:sp>
        <p:nvSpPr>
          <p:cNvPr id="6" name="Title 1"/>
          <p:cNvSpPr>
            <a:spLocks noGrp="1"/>
          </p:cNvSpPr>
          <p:nvPr>
            <p:ph type="title"/>
          </p:nvPr>
        </p:nvSpPr>
        <p:spPr>
          <a:xfrm>
            <a:off x="70266" y="72008"/>
            <a:ext cx="8859452" cy="548680"/>
          </a:xfrm>
        </p:spPr>
        <p:txBody>
          <a:bodyPr>
            <a:noAutofit/>
          </a:bodyPr>
          <a:lstStyle/>
          <a:p>
            <a:r>
              <a:rPr lang="en-GB" sz="2800" dirty="0" smtClean="0"/>
              <a:t>4.2 – Communication Technology – Presentation Software</a:t>
            </a:r>
            <a:endParaRPr lang="en-US" sz="2800" b="1" dirty="0"/>
          </a:p>
        </p:txBody>
      </p:sp>
    </p:spTree>
    <p:extLst>
      <p:ext uri="{BB962C8B-B14F-4D97-AF65-F5344CB8AC3E}">
        <p14:creationId xmlns:p14="http://schemas.microsoft.com/office/powerpoint/2010/main" val="3999037800"/>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849" y="1124744"/>
            <a:ext cx="5976343" cy="5239896"/>
          </a:xfrm>
          <a:prstGeom prst="rect">
            <a:avLst/>
          </a:prstGeom>
        </p:spPr>
        <p:txBody>
          <a:bodyPr wrap="square">
            <a:spAutoFit/>
          </a:bodyPr>
          <a:lstStyle/>
          <a:p>
            <a:pPr>
              <a:spcBef>
                <a:spcPts val="300"/>
              </a:spcBef>
              <a:buClr>
                <a:srgbClr val="00B050"/>
              </a:buClr>
            </a:pPr>
            <a:r>
              <a:rPr lang="en-US" sz="2300" b="1" dirty="0" smtClean="0"/>
              <a:t>Disadvantages</a:t>
            </a:r>
          </a:p>
          <a:p>
            <a:pPr marL="395288" indent="-236538">
              <a:spcBef>
                <a:spcPts val="300"/>
              </a:spcBef>
              <a:buClr>
                <a:srgbClr val="00B050"/>
              </a:buClr>
              <a:buFont typeface="Arial" panose="020B0604020202020204" pitchFamily="34" charset="0"/>
              <a:buChar char="•"/>
            </a:pPr>
            <a:r>
              <a:rPr lang="en-US" sz="2300" dirty="0" smtClean="0"/>
              <a:t>There is a need to have special equipment which can be expensive.</a:t>
            </a:r>
          </a:p>
          <a:p>
            <a:pPr marL="395288" indent="-236538">
              <a:spcBef>
                <a:spcPts val="300"/>
              </a:spcBef>
              <a:buClr>
                <a:srgbClr val="00B050"/>
              </a:buClr>
              <a:buFont typeface="Arial" panose="020B0604020202020204" pitchFamily="34" charset="0"/>
              <a:buChar char="•"/>
            </a:pPr>
            <a:r>
              <a:rPr lang="en-US" sz="2300" dirty="0" smtClean="0"/>
              <a:t>Equipment failure can be a disaster when giving multimedia presentations.</a:t>
            </a:r>
          </a:p>
          <a:p>
            <a:pPr marL="395288" indent="-236538">
              <a:spcBef>
                <a:spcPts val="300"/>
              </a:spcBef>
              <a:buClr>
                <a:srgbClr val="00B050"/>
              </a:buClr>
              <a:buFont typeface="Arial" panose="020B0604020202020204" pitchFamily="34" charset="0"/>
              <a:buChar char="•"/>
            </a:pPr>
            <a:r>
              <a:rPr lang="en-US" sz="2300" dirty="0" smtClean="0"/>
              <a:t>Wherever the presentation is given, there may need to be internet access.</a:t>
            </a:r>
          </a:p>
          <a:p>
            <a:pPr marL="395288" indent="-236538">
              <a:spcBef>
                <a:spcPts val="300"/>
              </a:spcBef>
              <a:buClr>
                <a:srgbClr val="00B050"/>
              </a:buClr>
              <a:buFont typeface="Arial" panose="020B0604020202020204" pitchFamily="34" charset="0"/>
              <a:buChar char="•"/>
            </a:pPr>
            <a:r>
              <a:rPr lang="en-US" sz="2300" dirty="0" smtClean="0"/>
              <a:t>There is a danger when using multimedia in presentations that the focus is on the medium (i.e. the multimedia presentation) rather than the message / facts.</a:t>
            </a:r>
          </a:p>
          <a:p>
            <a:pPr marL="395288" indent="-236538">
              <a:spcBef>
                <a:spcPts val="300"/>
              </a:spcBef>
              <a:buClr>
                <a:srgbClr val="00B050"/>
              </a:buClr>
              <a:buFont typeface="Arial" panose="020B0604020202020204" pitchFamily="34" charset="0"/>
              <a:buChar char="•"/>
            </a:pPr>
            <a:r>
              <a:rPr lang="en-US" sz="2300" dirty="0" smtClean="0"/>
              <a:t>It is very easy to make a bad presentation with too many animation effects and too much text or images.</a:t>
            </a:r>
            <a:endParaRPr lang="en-GB" sz="2300" dirty="0"/>
          </a:p>
        </p:txBody>
      </p:sp>
      <p:pic>
        <p:nvPicPr>
          <p:cNvPr id="5122" name="Picture 2" descr="http://venturevillage.eu/wp-content/uploads/2013/10/Prezi_edit.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430133" y="1153883"/>
            <a:ext cx="2378676" cy="1699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39564" y="2924944"/>
            <a:ext cx="2325182" cy="1775594"/>
          </a:xfrm>
          <a:prstGeom prst="rect">
            <a:avLst/>
          </a:prstGeom>
        </p:spPr>
      </p:pic>
      <p:pic>
        <p:nvPicPr>
          <p:cNvPr id="5124" name="Picture 4" descr="https://cultblender.files.wordpress.com/2010/10/ppt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39564" y="4797152"/>
            <a:ext cx="2325182" cy="174388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70266" y="72008"/>
            <a:ext cx="8859452" cy="548680"/>
          </a:xfrm>
        </p:spPr>
        <p:txBody>
          <a:bodyPr>
            <a:noAutofit/>
          </a:bodyPr>
          <a:lstStyle/>
          <a:p>
            <a:r>
              <a:rPr lang="en-GB" sz="2800" dirty="0" smtClean="0"/>
              <a:t>4.2 – Communication Technology – Presentation Software</a:t>
            </a:r>
            <a:endParaRPr lang="en-US" sz="2800" b="1" dirty="0"/>
          </a:p>
        </p:txBody>
      </p:sp>
    </p:spTree>
    <p:extLst>
      <p:ext uri="{BB962C8B-B14F-4D97-AF65-F5344CB8AC3E}">
        <p14:creationId xmlns:p14="http://schemas.microsoft.com/office/powerpoint/2010/main" val="2947563667"/>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849" y="1124744"/>
            <a:ext cx="5760319" cy="5470728"/>
          </a:xfrm>
          <a:prstGeom prst="rect">
            <a:avLst/>
          </a:prstGeom>
        </p:spPr>
        <p:txBody>
          <a:bodyPr wrap="square">
            <a:spAutoFit/>
          </a:bodyPr>
          <a:lstStyle/>
          <a:p>
            <a:pPr marL="342900" indent="-342900">
              <a:spcBef>
                <a:spcPts val="300"/>
              </a:spcBef>
              <a:buClr>
                <a:srgbClr val="00B050"/>
              </a:buClr>
              <a:buFont typeface="Wingdings 3" panose="05040102010807070707" pitchFamily="18" charset="2"/>
              <a:buChar char=""/>
            </a:pPr>
            <a:r>
              <a:rPr lang="en-US" b="1" dirty="0" smtClean="0">
                <a:solidFill>
                  <a:srgbClr val="FF0000"/>
                </a:solidFill>
              </a:rPr>
              <a:t>Mobile Phones </a:t>
            </a:r>
            <a:r>
              <a:rPr lang="en-US" dirty="0" smtClean="0"/>
              <a:t>communicate by using towers inside many cells networked together to cover large areas. The towers allow the transmission of data throughout the mobile phone network.</a:t>
            </a:r>
          </a:p>
          <a:p>
            <a:pPr marL="342900" indent="-342900">
              <a:spcBef>
                <a:spcPts val="300"/>
              </a:spcBef>
              <a:buClr>
                <a:srgbClr val="00B050"/>
              </a:buClr>
              <a:buFont typeface="Wingdings 3" panose="05040102010807070707" pitchFamily="18" charset="2"/>
              <a:buChar char=""/>
            </a:pPr>
            <a:r>
              <a:rPr lang="en-US" dirty="0" smtClean="0"/>
              <a:t>Each tower transmits within its own cell; if you are driving a car and get to the edge of the cell the mobile phone signal starts to weaken, this is recognized by the network and the mobile phone then picks up the signal in one of the adjacent cells. </a:t>
            </a:r>
          </a:p>
          <a:p>
            <a:pPr marL="342900" indent="-342900">
              <a:spcBef>
                <a:spcPts val="300"/>
              </a:spcBef>
              <a:buClr>
                <a:srgbClr val="00B050"/>
              </a:buClr>
              <a:buFont typeface="Wingdings 3" panose="05040102010807070707" pitchFamily="18" charset="2"/>
              <a:buChar char=""/>
            </a:pPr>
            <a:r>
              <a:rPr lang="en-US" dirty="0" smtClean="0"/>
              <a:t>If a person making a call or sending a text to somebody in a different country, then satellite technology is used to enable the communication to take place.</a:t>
            </a:r>
          </a:p>
          <a:p>
            <a:pPr marL="342900" indent="-342900">
              <a:spcBef>
                <a:spcPts val="300"/>
              </a:spcBef>
              <a:buClr>
                <a:srgbClr val="00B050"/>
              </a:buClr>
              <a:buFont typeface="Wingdings 3" panose="05040102010807070707" pitchFamily="18" charset="2"/>
              <a:buChar char=""/>
            </a:pPr>
            <a:r>
              <a:rPr lang="en-US" dirty="0" smtClean="0"/>
              <a:t>Mobile phone technology can now be used by computers and tablets. A plug-in device (using a USB port) or </a:t>
            </a:r>
            <a:r>
              <a:rPr lang="en-US" b="1" dirty="0" smtClean="0">
                <a:solidFill>
                  <a:srgbClr val="FF0000"/>
                </a:solidFill>
              </a:rPr>
              <a:t>SIM (subscriber Identity Module)</a:t>
            </a:r>
            <a:r>
              <a:rPr lang="en-US" dirty="0" smtClean="0"/>
              <a:t> card allows the computer to connect to the mobile phone network. This then allows access to the Internet.</a:t>
            </a:r>
          </a:p>
        </p:txBody>
      </p:sp>
      <p:pic>
        <p:nvPicPr>
          <p:cNvPr id="1026" name="Picture 2" descr="https://upload.wikimedia.org/wikipedia/en/5/57/CellTowersAtCorner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4168" y="1192882"/>
            <a:ext cx="2736304" cy="3252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84168" y="4797153"/>
            <a:ext cx="2736304" cy="1077218"/>
          </a:xfrm>
          <a:prstGeom prst="rect">
            <a:avLst/>
          </a:prstGeom>
          <a:noFill/>
        </p:spPr>
        <p:txBody>
          <a:bodyPr wrap="square" rtlCol="0">
            <a:spAutoFit/>
          </a:bodyPr>
          <a:lstStyle/>
          <a:p>
            <a:pPr algn="ctr"/>
            <a:r>
              <a:rPr lang="en-US" sz="1600" dirty="0" smtClean="0"/>
              <a:t>Cell tower at the centre of each, each cell overlaps giving mobile phone coverage</a:t>
            </a:r>
            <a:endParaRPr lang="en-GB" sz="1600" dirty="0"/>
          </a:p>
        </p:txBody>
      </p:sp>
      <p:sp>
        <p:nvSpPr>
          <p:cNvPr id="6" name="Round Same Side Corner Rectangle 5">
            <a:hlinkClick r:id="rId4" action="ppaction://hlinkpres?slideindex=1&amp;slidetitle="/>
          </p:cNvPr>
          <p:cNvSpPr/>
          <p:nvPr/>
        </p:nvSpPr>
        <p:spPr>
          <a:xfrm>
            <a:off x="7054552" y="666501"/>
            <a:ext cx="685800" cy="357190"/>
          </a:xfrm>
          <a:prstGeom prst="round2SameRect">
            <a:avLst/>
          </a:prstGeom>
          <a:gradFill>
            <a:gsLst>
              <a:gs pos="0">
                <a:srgbClr val="002060"/>
              </a:gs>
              <a:gs pos="43000">
                <a:srgbClr val="0070C0"/>
              </a:gs>
              <a:gs pos="70000">
                <a:schemeClr val="accent5">
                  <a:lumMod val="40000"/>
                  <a:lumOff val="60000"/>
                </a:schemeClr>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88</a:t>
            </a:r>
            <a:endParaRPr lang="en-GB" sz="1400" b="1" dirty="0">
              <a:latin typeface="Calibri" panose="020F0502020204030204" pitchFamily="34" charset="0"/>
            </a:endParaRPr>
          </a:p>
        </p:txBody>
      </p:sp>
      <p:sp>
        <p:nvSpPr>
          <p:cNvPr id="9" name="Title 1"/>
          <p:cNvSpPr>
            <a:spLocks noGrp="1"/>
          </p:cNvSpPr>
          <p:nvPr>
            <p:ph type="title"/>
          </p:nvPr>
        </p:nvSpPr>
        <p:spPr>
          <a:xfrm>
            <a:off x="70266" y="72008"/>
            <a:ext cx="8859452" cy="548680"/>
          </a:xfrm>
        </p:spPr>
        <p:txBody>
          <a:bodyPr>
            <a:noAutofit/>
          </a:bodyPr>
          <a:lstStyle/>
          <a:p>
            <a:r>
              <a:rPr lang="en-GB" sz="3000" dirty="0" smtClean="0"/>
              <a:t>4.2 – Communication Technology – Mobiles and SMS</a:t>
            </a:r>
            <a:endParaRPr lang="en-US" sz="3000" b="1" dirty="0"/>
          </a:p>
        </p:txBody>
      </p:sp>
    </p:spTree>
    <p:extLst>
      <p:ext uri="{BB962C8B-B14F-4D97-AF65-F5344CB8AC3E}">
        <p14:creationId xmlns:p14="http://schemas.microsoft.com/office/powerpoint/2010/main" val="3536387424"/>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849" y="1124744"/>
            <a:ext cx="6746829" cy="5609228"/>
          </a:xfrm>
          <a:prstGeom prst="rect">
            <a:avLst/>
          </a:prstGeom>
        </p:spPr>
        <p:txBody>
          <a:bodyPr wrap="square">
            <a:spAutoFit/>
          </a:bodyPr>
          <a:lstStyle/>
          <a:p>
            <a:pPr marL="284163" indent="-284163">
              <a:spcBef>
                <a:spcPts val="300"/>
              </a:spcBef>
              <a:buClr>
                <a:srgbClr val="00B050"/>
              </a:buClr>
              <a:buFont typeface="Wingdings 3" panose="05040102010807070707" pitchFamily="18" charset="2"/>
              <a:buChar char=""/>
            </a:pPr>
            <a:r>
              <a:rPr lang="en-US" sz="1600" dirty="0" smtClean="0"/>
              <a:t>As a communication device, the mobile phone has many advantages.</a:t>
            </a:r>
          </a:p>
          <a:p>
            <a:pPr marL="284163" indent="-284163">
              <a:spcBef>
                <a:spcPts val="300"/>
              </a:spcBef>
              <a:buClr>
                <a:srgbClr val="00B050"/>
              </a:buClr>
              <a:buFont typeface="Wingdings 3" panose="05040102010807070707" pitchFamily="18" charset="2"/>
              <a:buChar char=""/>
            </a:pPr>
            <a:r>
              <a:rPr lang="en-US" sz="1600" dirty="0" smtClean="0"/>
              <a:t>They can be used to make phone calls from any location within the cellular network; this had advantages over the more conventional landline system:</a:t>
            </a:r>
          </a:p>
          <a:p>
            <a:pPr marL="568325" indent="-231775">
              <a:spcBef>
                <a:spcPts val="300"/>
              </a:spcBef>
              <a:buClr>
                <a:srgbClr val="00B050"/>
              </a:buClr>
              <a:buFont typeface="Arial" panose="020B0604020202020204" pitchFamily="34" charset="0"/>
              <a:buChar char="•"/>
            </a:pPr>
            <a:r>
              <a:rPr lang="en-US" sz="1600" dirty="0" smtClean="0"/>
              <a:t>There is no need to look for an operational public telephone in an emergency</a:t>
            </a:r>
          </a:p>
          <a:p>
            <a:pPr marL="568325" indent="-231775">
              <a:spcBef>
                <a:spcPts val="300"/>
              </a:spcBef>
              <a:buClr>
                <a:srgbClr val="00B050"/>
              </a:buClr>
              <a:buFont typeface="Arial" panose="020B0604020202020204" pitchFamily="34" charset="0"/>
              <a:buChar char="•"/>
            </a:pPr>
            <a:r>
              <a:rPr lang="en-US" sz="1600" dirty="0" smtClean="0"/>
              <a:t>It is possible to conduct business or personal phone calls on the move</a:t>
            </a:r>
          </a:p>
          <a:p>
            <a:pPr marL="568325" indent="-231775">
              <a:spcBef>
                <a:spcPts val="300"/>
              </a:spcBef>
              <a:buClr>
                <a:srgbClr val="00B050"/>
              </a:buClr>
              <a:buFont typeface="Arial" panose="020B0604020202020204" pitchFamily="34" charset="0"/>
              <a:buChar char="•"/>
            </a:pPr>
            <a:r>
              <a:rPr lang="en-US" sz="1600" dirty="0" smtClean="0"/>
              <a:t>It is easier to keep in contact with co-workers at the office no matter where you are.</a:t>
            </a:r>
          </a:p>
          <a:p>
            <a:pPr marL="284163" indent="-284163">
              <a:spcBef>
                <a:spcPts val="300"/>
              </a:spcBef>
              <a:buClr>
                <a:srgbClr val="00B050"/>
              </a:buClr>
              <a:buFont typeface="Wingdings 3" panose="05040102010807070707" pitchFamily="18" charset="2"/>
              <a:buChar char=""/>
            </a:pPr>
            <a:r>
              <a:rPr lang="en-US" sz="1600" dirty="0" smtClean="0"/>
              <a:t>They allow text messaging</a:t>
            </a:r>
          </a:p>
          <a:p>
            <a:pPr marL="568325" indent="-231775">
              <a:spcBef>
                <a:spcPts val="300"/>
              </a:spcBef>
              <a:buClr>
                <a:srgbClr val="00B050"/>
              </a:buClr>
              <a:buFont typeface="Arial" panose="020B0604020202020204" pitchFamily="34" charset="0"/>
              <a:buChar char="•"/>
            </a:pPr>
            <a:r>
              <a:rPr lang="en-US" sz="1600" dirty="0" smtClean="0"/>
              <a:t>This is quicker and less expensive than making phone calls</a:t>
            </a:r>
          </a:p>
          <a:p>
            <a:pPr marL="568325" indent="-231775">
              <a:spcBef>
                <a:spcPts val="300"/>
              </a:spcBef>
              <a:buClr>
                <a:srgbClr val="00B050"/>
              </a:buClr>
              <a:buFont typeface="Arial" panose="020B0604020202020204" pitchFamily="34" charset="0"/>
              <a:buChar char="•"/>
            </a:pPr>
            <a:r>
              <a:rPr lang="en-US" sz="1600" dirty="0" smtClean="0"/>
              <a:t>Also text messaging can be sent at any time of the day even if the recipient’s phone is turned off</a:t>
            </a:r>
          </a:p>
          <a:p>
            <a:pPr marL="568325" indent="-231775">
              <a:spcBef>
                <a:spcPts val="300"/>
              </a:spcBef>
              <a:buClr>
                <a:srgbClr val="00B050"/>
              </a:buClr>
              <a:buFont typeface="Arial" panose="020B0604020202020204" pitchFamily="34" charset="0"/>
              <a:buChar char="•"/>
            </a:pPr>
            <a:r>
              <a:rPr lang="en-US" sz="1600" dirty="0" smtClean="0"/>
              <a:t>They employ predictive texting where the system completes a word from a few letters keyed in, e.g. ‘preci’ and the phone completes the word as ‘precious’; predictive texting allows the system to remember frequently used words – increasing typing speed.</a:t>
            </a:r>
          </a:p>
          <a:p>
            <a:pPr marL="284163" indent="-284163">
              <a:spcBef>
                <a:spcPts val="300"/>
              </a:spcBef>
              <a:buClr>
                <a:srgbClr val="00B050"/>
              </a:buClr>
              <a:buFont typeface="Wingdings 3" panose="05040102010807070707" pitchFamily="18" charset="2"/>
              <a:buChar char=""/>
            </a:pPr>
            <a:r>
              <a:rPr lang="en-US" sz="1600" dirty="0" smtClean="0"/>
              <a:t>Mobile phones allow access to the internet on the move using the cellular network or a ‘Wi-Fi hotspot’.</a:t>
            </a:r>
          </a:p>
        </p:txBody>
      </p:sp>
      <p:pic>
        <p:nvPicPr>
          <p:cNvPr id="4098" name="Picture 2" descr="http://www.science-engineering.net/images/articles/mobile%20phone%20app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70678" y="1196752"/>
            <a:ext cx="174979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fanboyreport.com/wp-content/uploads/2015/01/http-lefty1399.tumblr.compost61153655763-4.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92280" y="3068904"/>
            <a:ext cx="1765920" cy="13682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symbiansoftware.us/bin/s/symbian-software_4523.gif"/>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092280" y="4581128"/>
            <a:ext cx="1728192" cy="18979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70266" y="72008"/>
            <a:ext cx="8859452" cy="548680"/>
          </a:xfrm>
        </p:spPr>
        <p:txBody>
          <a:bodyPr>
            <a:noAutofit/>
          </a:bodyPr>
          <a:lstStyle/>
          <a:p>
            <a:r>
              <a:rPr lang="en-GB" sz="3000" dirty="0" smtClean="0"/>
              <a:t>4.2 – Communication Technology – Mobiles and SMS</a:t>
            </a:r>
            <a:endParaRPr lang="en-US" sz="3000" b="1" dirty="0"/>
          </a:p>
        </p:txBody>
      </p:sp>
    </p:spTree>
    <p:extLst>
      <p:ext uri="{BB962C8B-B14F-4D97-AF65-F5344CB8AC3E}">
        <p14:creationId xmlns:p14="http://schemas.microsoft.com/office/powerpoint/2010/main" val="2307912996"/>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849" y="1124744"/>
            <a:ext cx="6840439" cy="5624617"/>
          </a:xfrm>
          <a:prstGeom prst="rect">
            <a:avLst/>
          </a:prstGeom>
        </p:spPr>
        <p:txBody>
          <a:bodyPr wrap="square">
            <a:spAutoFit/>
          </a:bodyPr>
          <a:lstStyle/>
          <a:p>
            <a:pPr marL="284163" indent="-284163">
              <a:spcBef>
                <a:spcPts val="300"/>
              </a:spcBef>
              <a:buClr>
                <a:srgbClr val="00B050"/>
              </a:buClr>
              <a:buFont typeface="Wingdings 3" panose="05040102010807070707" pitchFamily="18" charset="2"/>
              <a:buChar char=""/>
            </a:pPr>
            <a:r>
              <a:rPr lang="en-US" sz="1600" dirty="0" smtClean="0"/>
              <a:t>One of the most common forms of internet telephony (i.e. having a telephone conversation via the internet) is </a:t>
            </a:r>
            <a:r>
              <a:rPr lang="en-US" sz="1600" b="1" dirty="0" smtClean="0">
                <a:solidFill>
                  <a:srgbClr val="FF0000"/>
                </a:solidFill>
              </a:rPr>
              <a:t>Voice Over </a:t>
            </a:r>
            <a:r>
              <a:rPr lang="en-US" sz="1600" b="1" dirty="0">
                <a:solidFill>
                  <a:srgbClr val="FF0000"/>
                </a:solidFill>
              </a:rPr>
              <a:t>I</a:t>
            </a:r>
            <a:r>
              <a:rPr lang="en-US" sz="1600" b="1" dirty="0" smtClean="0">
                <a:solidFill>
                  <a:srgbClr val="FF0000"/>
                </a:solidFill>
              </a:rPr>
              <a:t>nternet Protocol (VoIP)</a:t>
            </a:r>
            <a:endParaRPr lang="en-US" sz="1600" b="1" dirty="0"/>
          </a:p>
          <a:p>
            <a:pPr marL="284163" indent="-284163">
              <a:spcBef>
                <a:spcPts val="300"/>
              </a:spcBef>
              <a:buClr>
                <a:srgbClr val="00B050"/>
              </a:buClr>
              <a:buFont typeface="Wingdings 3" panose="05040102010807070707" pitchFamily="18" charset="2"/>
              <a:buChar char=""/>
            </a:pPr>
            <a:r>
              <a:rPr lang="en-US" sz="1600" dirty="0" smtClean="0"/>
              <a:t>VoIP is a method used to talk to people using the internet. VoIP converts sound (picked up by the computer microphone or special VoIP telephone plugged into the computer USB port) into discrete digital packets which can be sent to their destination via the internet, One of the big advantages is that it is either free (if it is computer to computer talking using VoIP and microphone and speakers) or at a local rate to anywhere in the world (when VoIP is used to communicate with a mobile or landline number rather than a computer).</a:t>
            </a:r>
          </a:p>
          <a:p>
            <a:pPr marL="284163" indent="-284163">
              <a:spcBef>
                <a:spcPts val="300"/>
              </a:spcBef>
              <a:buClr>
                <a:srgbClr val="00B050"/>
              </a:buClr>
              <a:buFont typeface="Wingdings 3" panose="05040102010807070707" pitchFamily="18" charset="2"/>
              <a:buChar char=""/>
            </a:pPr>
            <a:r>
              <a:rPr lang="en-US" sz="1600" dirty="0" smtClean="0"/>
              <a:t>Obviously to work in real time the system requires a broadband ISP. The main problems are usually the sound quality (echo and weirds noises are common faults). Security is also a main concern with VoIP, as it is with other internet technologies.</a:t>
            </a:r>
          </a:p>
          <a:p>
            <a:pPr marL="284163" indent="-284163">
              <a:spcBef>
                <a:spcPts val="300"/>
              </a:spcBef>
              <a:buClr>
                <a:srgbClr val="00B050"/>
              </a:buClr>
              <a:buFont typeface="Wingdings 3" panose="05040102010807070707" pitchFamily="18" charset="2"/>
              <a:buChar char=""/>
            </a:pPr>
            <a:r>
              <a:rPr lang="en-US" sz="1600" dirty="0" smtClean="0"/>
              <a:t>One of the big advantages of using VoIP is that a webcam can be used so that it becomes a type of video chat. Whilst this does not have the sophistication of a video conference, it is much cheaper (no need for specialist software or additional hardware – VoIP uses built-in microphones, speakers and webcams). Usually the video quality is not very good, but this can be improved by using a more expensive USB webcam.</a:t>
            </a:r>
          </a:p>
        </p:txBody>
      </p:sp>
      <p:pic>
        <p:nvPicPr>
          <p:cNvPr id="2" name="Picture 2" descr="https://upload.wikimedia.org/wikipedia/en/3/31/Sky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7314" y="1124744"/>
            <a:ext cx="1835525"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ordervoip.com/images/how-it-work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54553" y="2280543"/>
            <a:ext cx="1808286" cy="5003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dn1.tnwcdn.com/wp-content/blogs.dir/1/files/2013/05/Desktop-PR_MaciPhon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4552" y="2928616"/>
            <a:ext cx="1808287" cy="12187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marketingland.com/wp-content/ml-loads/2014/11/skullcandy-kik-chat.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27314" y="4295040"/>
            <a:ext cx="1808287" cy="223171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70266" y="72008"/>
            <a:ext cx="8859452" cy="548680"/>
          </a:xfrm>
        </p:spPr>
        <p:txBody>
          <a:bodyPr>
            <a:noAutofit/>
          </a:bodyPr>
          <a:lstStyle/>
          <a:p>
            <a:r>
              <a:rPr lang="en-GB" sz="2900" dirty="0" smtClean="0"/>
              <a:t>4.2 – Communication Technology – Video-Conferencing</a:t>
            </a:r>
            <a:endParaRPr lang="en-US" sz="2900" b="1" dirty="0"/>
          </a:p>
        </p:txBody>
      </p:sp>
    </p:spTree>
    <p:extLst>
      <p:ext uri="{BB962C8B-B14F-4D97-AF65-F5344CB8AC3E}">
        <p14:creationId xmlns:p14="http://schemas.microsoft.com/office/powerpoint/2010/main" val="1506030723"/>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nvPr>
        </p:nvGraphicFramePr>
        <p:xfrm>
          <a:off x="6948264" y="1196752"/>
          <a:ext cx="1835893" cy="54018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CC and BCC?</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does an email arrive at the receiver?</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Why does some spam get through and others don’t?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email etiquette?</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Why is there a 10mb file size limit on emails?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What is the next step on from emails?</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30 years of emails and nothing is really new</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02427" y="1223417"/>
            <a:ext cx="1746037"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3528" y="1162910"/>
            <a:ext cx="6534880" cy="5632311"/>
          </a:xfrm>
          <a:prstGeom prst="rect">
            <a:avLst/>
          </a:prstGeom>
        </p:spPr>
        <p:txBody>
          <a:bodyPr wrap="square">
            <a:spAutoFit/>
          </a:bodyPr>
          <a:lstStyle/>
          <a:p>
            <a:pPr marL="342900" indent="-342900">
              <a:buClr>
                <a:srgbClr val="00B050"/>
              </a:buClr>
              <a:buFont typeface="Wingdings 3" panose="05040102010807070707" pitchFamily="18" charset="2"/>
              <a:buChar char=""/>
            </a:pPr>
            <a:r>
              <a:rPr lang="en-US" dirty="0" smtClean="0">
                <a:latin typeface="Calibri" panose="020F0502020204030204" pitchFamily="34" charset="0"/>
              </a:rPr>
              <a:t>Email has become the most common form of communication between people and businesses and accounts for 10% of all Internet traffic. </a:t>
            </a:r>
          </a:p>
          <a:p>
            <a:pPr>
              <a:buClr>
                <a:srgbClr val="00B050"/>
              </a:buClr>
            </a:pPr>
            <a:r>
              <a:rPr lang="en-US" b="1" dirty="0" smtClean="0">
                <a:latin typeface="Calibri" panose="020F0502020204030204" pitchFamily="34" charset="0"/>
              </a:rPr>
              <a:t>Acceptable Language</a:t>
            </a:r>
            <a:r>
              <a:rPr lang="en-US" dirty="0" smtClean="0">
                <a:latin typeface="Calibri" panose="020F0502020204030204" pitchFamily="34" charset="0"/>
              </a:rPr>
              <a:t> </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The language used by people when writing emails must be within an acceptable code of practice. The following is a list of unacceptable content to be used in emails, text messages and online forums:</a:t>
            </a:r>
          </a:p>
          <a:p>
            <a:pPr marL="628650" indent="-342900">
              <a:buClr>
                <a:srgbClr val="00B050"/>
              </a:buClr>
              <a:buFont typeface="Arial" panose="020B0604020202020204" pitchFamily="34" charset="0"/>
              <a:buChar char="•"/>
            </a:pPr>
            <a:r>
              <a:rPr lang="en-US" dirty="0" smtClean="0">
                <a:latin typeface="Calibri" panose="020F0502020204030204" pitchFamily="34" charset="0"/>
              </a:rPr>
              <a:t>Obscene images</a:t>
            </a:r>
          </a:p>
          <a:p>
            <a:pPr marL="628650" indent="-342900">
              <a:buClr>
                <a:srgbClr val="00B050"/>
              </a:buClr>
              <a:buFont typeface="Arial" panose="020B0604020202020204" pitchFamily="34" charset="0"/>
              <a:buChar char="•"/>
            </a:pPr>
            <a:r>
              <a:rPr lang="en-US" dirty="0" smtClean="0">
                <a:latin typeface="Calibri" panose="020F0502020204030204" pitchFamily="34" charset="0"/>
              </a:rPr>
              <a:t>Language that is regarded as abusive, profane, coercive, inflammatory, defamatory or blasphemous</a:t>
            </a:r>
          </a:p>
          <a:p>
            <a:pPr marL="628650" indent="-342900">
              <a:buClr>
                <a:srgbClr val="00B050"/>
              </a:buClr>
              <a:buFont typeface="Arial" panose="020B0604020202020204" pitchFamily="34" charset="0"/>
              <a:buChar char="•"/>
            </a:pPr>
            <a:r>
              <a:rPr lang="en-US" dirty="0" smtClean="0">
                <a:latin typeface="Calibri" panose="020F0502020204030204" pitchFamily="34" charset="0"/>
              </a:rPr>
              <a:t>Racist, exploitative, violent messages.</a:t>
            </a:r>
          </a:p>
          <a:p>
            <a:pPr marL="628650" indent="-342900">
              <a:buClr>
                <a:srgbClr val="00B050"/>
              </a:buClr>
              <a:buFont typeface="Arial" panose="020B0604020202020204" pitchFamily="34" charset="0"/>
              <a:buChar char="•"/>
            </a:pPr>
            <a:r>
              <a:rPr lang="en-US" dirty="0" smtClean="0">
                <a:latin typeface="Calibri" panose="020F0502020204030204" pitchFamily="34" charset="0"/>
              </a:rPr>
              <a:t>Use of illegal materials in messages.</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The list does not cover everything but gives some idea of what is not acceptable when posting messages or items on the internet. In many countries there are very stiff penalties for going outside the above boundaries, and it is not regarded as adequate that recipients can simply delete images or messages.</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 It is essential that anyone writing emails or posting messages on, for example, bulleting boards, is aware of the constraints.</a:t>
            </a:r>
          </a:p>
        </p:txBody>
      </p:sp>
      <p:sp>
        <p:nvSpPr>
          <p:cNvPr id="7" name="Title 1"/>
          <p:cNvSpPr>
            <a:spLocks noGrp="1"/>
          </p:cNvSpPr>
          <p:nvPr>
            <p:ph type="title"/>
          </p:nvPr>
        </p:nvSpPr>
        <p:spPr>
          <a:xfrm>
            <a:off x="70266" y="72008"/>
            <a:ext cx="8859452" cy="548680"/>
          </a:xfrm>
        </p:spPr>
        <p:txBody>
          <a:bodyPr>
            <a:noAutofit/>
          </a:bodyPr>
          <a:lstStyle/>
          <a:p>
            <a:r>
              <a:rPr lang="en-GB" sz="3600" dirty="0" smtClean="0"/>
              <a:t>4.2 – Communication Technology – Email</a:t>
            </a:r>
            <a:endParaRPr lang="en-US" sz="3600" b="1" dirty="0"/>
          </a:p>
        </p:txBody>
      </p:sp>
    </p:spTree>
    <p:extLst>
      <p:ext uri="{BB962C8B-B14F-4D97-AF65-F5344CB8AC3E}">
        <p14:creationId xmlns:p14="http://schemas.microsoft.com/office/powerpoint/2010/main" val="3991563950"/>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nvPr>
        </p:nvGraphicFramePr>
        <p:xfrm>
          <a:off x="6948264" y="1196752"/>
          <a:ext cx="1835893" cy="54018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CC and BCC?</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does an email arrive at the receiver?</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Why does some spam get through and others don’t?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email etiquette?</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Why is there a 10mb file size limit on emails?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What is the next step on from emails?</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30 years of emails and nothing is really new</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02427" y="1223417"/>
            <a:ext cx="1746037"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51520" y="1052736"/>
            <a:ext cx="6534880" cy="5219891"/>
          </a:xfrm>
          <a:prstGeom prst="rect">
            <a:avLst/>
          </a:prstGeom>
        </p:spPr>
        <p:txBody>
          <a:bodyPr wrap="square">
            <a:spAutoFit/>
          </a:bodyPr>
          <a:lstStyle/>
          <a:p>
            <a:pPr>
              <a:buClr>
                <a:srgbClr val="00B050"/>
              </a:buClr>
            </a:pPr>
            <a:r>
              <a:rPr lang="en-US" sz="1960" b="1" dirty="0">
                <a:latin typeface="Calibri" panose="020F0502020204030204" pitchFamily="34" charset="0"/>
              </a:rPr>
              <a:t>Netiquette</a:t>
            </a:r>
            <a:endParaRPr lang="en-US" sz="1960" dirty="0" smtClean="0">
              <a:latin typeface="Calibri" panose="020F0502020204030204" pitchFamily="34" charset="0"/>
            </a:endParaRPr>
          </a:p>
          <a:p>
            <a:pPr marL="285750" indent="-285750">
              <a:buClr>
                <a:srgbClr val="00B050"/>
              </a:buClr>
              <a:buFont typeface="Wingdings 3" panose="05040102010807070707" pitchFamily="18" charset="2"/>
              <a:buChar char=""/>
            </a:pPr>
            <a:r>
              <a:rPr lang="en-US" sz="1960" b="1" dirty="0" smtClean="0">
                <a:latin typeface="Calibri" panose="020F0502020204030204" pitchFamily="34" charset="0"/>
              </a:rPr>
              <a:t>Netiquette</a:t>
            </a:r>
            <a:r>
              <a:rPr lang="en-US" sz="1960" dirty="0" smtClean="0">
                <a:latin typeface="Calibri" panose="020F0502020204030204" pitchFamily="34" charset="0"/>
              </a:rPr>
              <a:t> is a shortened version form of Inter</a:t>
            </a:r>
            <a:r>
              <a:rPr lang="en-US" sz="1960" b="1" dirty="0" smtClean="0">
                <a:latin typeface="Calibri" panose="020F0502020204030204" pitchFamily="34" charset="0"/>
              </a:rPr>
              <a:t>net</a:t>
            </a:r>
            <a:r>
              <a:rPr lang="en-US" sz="1960" dirty="0" smtClean="0">
                <a:latin typeface="Calibri" panose="020F0502020204030204" pitchFamily="34" charset="0"/>
              </a:rPr>
              <a:t> eti</a:t>
            </a:r>
            <a:r>
              <a:rPr lang="en-US" sz="1960" b="1" dirty="0" smtClean="0">
                <a:latin typeface="Calibri" panose="020F0502020204030204" pitchFamily="34" charset="0"/>
              </a:rPr>
              <a:t>quette</a:t>
            </a:r>
            <a:r>
              <a:rPr lang="en-US" sz="1960" dirty="0" smtClean="0">
                <a:latin typeface="Calibri" panose="020F0502020204030204" pitchFamily="34" charset="0"/>
              </a:rPr>
              <a:t>, which refers to the need to respect other users’ views and display common courtesy when posting views in online discussion groups or when sending out emails. It is very important to consider what you write always since the reader can’t see your facial expressions or body language. What may have been intended as light could offend someone if they misunderstand your message and </a:t>
            </a:r>
            <a:br>
              <a:rPr lang="en-US" sz="1960" dirty="0" smtClean="0">
                <a:latin typeface="Calibri" panose="020F0502020204030204" pitchFamily="34" charset="0"/>
              </a:rPr>
            </a:br>
            <a:r>
              <a:rPr lang="en-US" sz="1960" dirty="0" smtClean="0">
                <a:latin typeface="Calibri" panose="020F0502020204030204" pitchFamily="34" charset="0"/>
              </a:rPr>
              <a:t>draw the wrong </a:t>
            </a:r>
            <a:br>
              <a:rPr lang="en-US" sz="1960" dirty="0" smtClean="0">
                <a:latin typeface="Calibri" panose="020F0502020204030204" pitchFamily="34" charset="0"/>
              </a:rPr>
            </a:br>
            <a:r>
              <a:rPr lang="en-US" sz="1960" dirty="0" smtClean="0">
                <a:latin typeface="Calibri" panose="020F0502020204030204" pitchFamily="34" charset="0"/>
              </a:rPr>
              <a:t>conclusions.</a:t>
            </a:r>
          </a:p>
          <a:p>
            <a:pPr marL="285750" indent="-285750">
              <a:buClr>
                <a:srgbClr val="00B050"/>
              </a:buClr>
              <a:buFont typeface="Wingdings 3" panose="05040102010807070707" pitchFamily="18" charset="2"/>
              <a:buChar char=""/>
            </a:pPr>
            <a:r>
              <a:rPr lang="en-US" sz="1960" dirty="0" smtClean="0">
                <a:latin typeface="Calibri" panose="020F0502020204030204" pitchFamily="34" charset="0"/>
              </a:rPr>
              <a:t>There are a number </a:t>
            </a:r>
            <a:br>
              <a:rPr lang="en-US" sz="1960" dirty="0" smtClean="0">
                <a:latin typeface="Calibri" panose="020F0502020204030204" pitchFamily="34" charset="0"/>
              </a:rPr>
            </a:br>
            <a:r>
              <a:rPr lang="en-US" sz="1960" dirty="0" smtClean="0">
                <a:latin typeface="Calibri" panose="020F0502020204030204" pitchFamily="34" charset="0"/>
              </a:rPr>
              <a:t>of </a:t>
            </a:r>
            <a:r>
              <a:rPr lang="en-US" sz="1960" dirty="0">
                <a:latin typeface="Calibri" panose="020F0502020204030204" pitchFamily="34" charset="0"/>
              </a:rPr>
              <a:t>r</a:t>
            </a:r>
            <a:r>
              <a:rPr lang="en-US" sz="1960" dirty="0" smtClean="0">
                <a:latin typeface="Calibri" panose="020F0502020204030204" pitchFamily="34" charset="0"/>
              </a:rPr>
              <a:t>ules governing </a:t>
            </a:r>
            <a:br>
              <a:rPr lang="en-US" sz="1960" dirty="0" smtClean="0">
                <a:latin typeface="Calibri" panose="020F0502020204030204" pitchFamily="34" charset="0"/>
              </a:rPr>
            </a:br>
            <a:r>
              <a:rPr lang="en-US" sz="1960" dirty="0" smtClean="0">
                <a:latin typeface="Calibri" panose="020F0502020204030204" pitchFamily="34" charset="0"/>
              </a:rPr>
              <a:t>netiquette, one such </a:t>
            </a:r>
            <a:br>
              <a:rPr lang="en-US" sz="1960" dirty="0" smtClean="0">
                <a:latin typeface="Calibri" panose="020F0502020204030204" pitchFamily="34" charset="0"/>
              </a:rPr>
            </a:br>
            <a:r>
              <a:rPr lang="en-US" sz="1960" dirty="0" smtClean="0">
                <a:latin typeface="Calibri" panose="020F0502020204030204" pitchFamily="34" charset="0"/>
              </a:rPr>
              <a:t>source is </a:t>
            </a:r>
            <a:r>
              <a:rPr lang="en-US" sz="1960" i="1" dirty="0" smtClean="0">
                <a:latin typeface="Calibri" panose="020F0502020204030204" pitchFamily="34" charset="0"/>
              </a:rPr>
              <a:t>The Core </a:t>
            </a:r>
            <a:br>
              <a:rPr lang="en-US" sz="1960" i="1" dirty="0" smtClean="0">
                <a:latin typeface="Calibri" panose="020F0502020204030204" pitchFamily="34" charset="0"/>
              </a:rPr>
            </a:br>
            <a:r>
              <a:rPr lang="en-US" sz="1960" i="1" dirty="0" smtClean="0">
                <a:latin typeface="Calibri" panose="020F0502020204030204" pitchFamily="34" charset="0"/>
              </a:rPr>
              <a:t>Rules of Netiquette</a:t>
            </a:r>
            <a:r>
              <a:rPr lang="en-US" sz="1960" dirty="0" smtClean="0">
                <a:latin typeface="Calibri" panose="020F0502020204030204" pitchFamily="34" charset="0"/>
              </a:rPr>
              <a:t> by </a:t>
            </a:r>
            <a:br>
              <a:rPr lang="en-US" sz="1960" dirty="0" smtClean="0">
                <a:latin typeface="Calibri" panose="020F0502020204030204" pitchFamily="34" charset="0"/>
              </a:rPr>
            </a:br>
            <a:r>
              <a:rPr lang="en-US" sz="1960" dirty="0" smtClean="0">
                <a:latin typeface="Calibri" panose="020F0502020204030204" pitchFamily="34" charset="0"/>
              </a:rPr>
              <a:t>Virginia Shea (1994).</a:t>
            </a:r>
          </a:p>
        </p:txBody>
      </p:sp>
      <p:pic>
        <p:nvPicPr>
          <p:cNvPr id="2050" name="Picture 2" descr="http://itsallaboutculture.com/wp-content/uploads/2013/10/ntiqe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21696" y="3941203"/>
            <a:ext cx="3654560" cy="2656149"/>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70266" y="72008"/>
            <a:ext cx="8859452" cy="548680"/>
          </a:xfrm>
        </p:spPr>
        <p:txBody>
          <a:bodyPr>
            <a:noAutofit/>
          </a:bodyPr>
          <a:lstStyle/>
          <a:p>
            <a:r>
              <a:rPr lang="en-GB" sz="3600" dirty="0" smtClean="0"/>
              <a:t>4.2 – Communication Technology – Email</a:t>
            </a:r>
            <a:endParaRPr lang="en-US" sz="3600" b="1" dirty="0"/>
          </a:p>
        </p:txBody>
      </p:sp>
    </p:spTree>
    <p:extLst>
      <p:ext uri="{BB962C8B-B14F-4D97-AF65-F5344CB8AC3E}">
        <p14:creationId xmlns:p14="http://schemas.microsoft.com/office/powerpoint/2010/main" val="3988657325"/>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704856" cy="692696"/>
          </a:xfrm>
        </p:spPr>
        <p:txBody>
          <a:bodyPr>
            <a:noAutofit/>
          </a:bodyPr>
          <a:lstStyle/>
          <a:p>
            <a:r>
              <a:rPr lang="en-GB" sz="4000" dirty="0" smtClean="0"/>
              <a:t>RELATED </a:t>
            </a:r>
            <a:r>
              <a:rPr lang="en-GB" sz="4000" dirty="0"/>
              <a:t>ACTIVITIES</a:t>
            </a:r>
            <a:endParaRPr lang="en-GB" sz="3900" b="1" dirty="0" smtClean="0"/>
          </a:p>
        </p:txBody>
      </p:sp>
      <p:sp>
        <p:nvSpPr>
          <p:cNvPr id="5" name="Rectangle 4"/>
          <p:cNvSpPr/>
          <p:nvPr/>
        </p:nvSpPr>
        <p:spPr>
          <a:xfrm>
            <a:off x="3359860" y="-337066"/>
            <a:ext cx="312906" cy="369332"/>
          </a:xfrm>
          <a:prstGeom prst="rect">
            <a:avLst/>
          </a:prstGeom>
        </p:spPr>
        <p:txBody>
          <a:bodyPr wrap="none">
            <a:spAutoFit/>
          </a:bodyPr>
          <a:lstStyle/>
          <a:p>
            <a:r>
              <a:rPr lang="en-GB" b="1" dirty="0"/>
              <a:t>e</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4176879238"/>
              </p:ext>
            </p:extLst>
          </p:nvPr>
        </p:nvGraphicFramePr>
        <p:xfrm>
          <a:off x="323528" y="1182360"/>
          <a:ext cx="8496944" cy="5440680"/>
        </p:xfrm>
        <a:graphic>
          <a:graphicData uri="http://schemas.openxmlformats.org/drawingml/2006/table">
            <a:tbl>
              <a:tblPr firstRow="1" bandRow="1">
                <a:tableStyleId>{5C22544A-7EE6-4342-B048-85BDC9FD1C3A}</a:tableStyleId>
              </a:tblPr>
              <a:tblGrid>
                <a:gridCol w="1152128"/>
                <a:gridCol w="7344816"/>
              </a:tblGrid>
              <a:tr h="172818">
                <a:tc gridSpan="2">
                  <a:txBody>
                    <a:bodyPr/>
                    <a:lstStyle/>
                    <a:p>
                      <a:r>
                        <a:rPr kumimoji="0" lang="en-US" sz="1100" b="1" i="0" u="none" strike="noStrike" kern="1200" baseline="0" dirty="0" smtClean="0">
                          <a:solidFill>
                            <a:schemeClr val="lt1"/>
                          </a:solidFill>
                          <a:latin typeface="Arial" panose="020B0604020202020204" pitchFamily="34" charset="0"/>
                          <a:ea typeface="+mn-ea"/>
                          <a:cs typeface="Arial" panose="020B0604020202020204" pitchFamily="34" charset="0"/>
                        </a:rPr>
                        <a:t>Explanations of the key terms used within this unit, in the context of this unit </a:t>
                      </a:r>
                      <a:r>
                        <a:rPr kumimoji="0" lang="en-US" sz="1100" b="0" i="0" u="none" strike="noStrike" kern="1200" baseline="0" dirty="0" smtClean="0">
                          <a:solidFill>
                            <a:schemeClr val="lt1"/>
                          </a:solidFill>
                          <a:latin typeface="Arial" panose="020B0604020202020204" pitchFamily="34" charset="0"/>
                          <a:ea typeface="+mn-ea"/>
                          <a:cs typeface="Arial" panose="020B0604020202020204" pitchFamily="34" charset="0"/>
                        </a:rPr>
                        <a:t>	</a:t>
                      </a:r>
                    </a:p>
                  </a:txBody>
                  <a:tcPr/>
                </a:tc>
                <a:tc hMerge="1">
                  <a:txBody>
                    <a:bodyPr/>
                    <a:lstStyle/>
                    <a:p>
                      <a:endParaRPr lang="en-GB" sz="1400" dirty="0">
                        <a:latin typeface="Arial" panose="020B0604020202020204" pitchFamily="34" charset="0"/>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Key term 	</a:t>
                      </a:r>
                    </a:p>
                  </a:txBody>
                  <a:tcPr/>
                </a:tc>
                <a:tc>
                  <a:txBody>
                    <a:bodyPr/>
                    <a:lstStyle/>
                    <a:p>
                      <a:r>
                        <a:rPr kumimoji="0" lang="en-US" sz="1100" b="1" i="0" u="none" strike="noStrike" kern="1200" baseline="0" dirty="0" smtClean="0">
                          <a:solidFill>
                            <a:schemeClr val="dk1"/>
                          </a:solidFill>
                          <a:latin typeface="Arial" panose="020B0604020202020204" pitchFamily="34" charset="0"/>
                          <a:ea typeface="+mn-ea"/>
                          <a:cs typeface="Arial" panose="020B0604020202020204" pitchFamily="34" charset="0"/>
                        </a:rPr>
                        <a:t>Explanation</a:t>
                      </a:r>
                      <a:endPar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Change management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Change management is a systematic approach to dealing with change, both from the perspective of an organisation and on the individual level.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http://searchcio. techtarget.com/definition/change-management </a:t>
                      </a: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Hybrid cloud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Hybrid cloud is a cloud computing environment which uses a mix of on-premises, private cloud and public cloud services with orchestration between the two platforms. By allowing workloads to move between private and public clouds as computing needs and costs change, hybrid cloud gives businesses greater flexibility and more data deployment options.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http://whatis.techtarget.com/definitions/H/page/7 </a:t>
                      </a:r>
                      <a:endPar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Hypervisor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A hypervisor is a hardware virtualisation technique that allows multiple guest operating systems (OS) to run on a single host system at the same time. The guest OS shares the hardware of the host computer, such that each OS appears to have its own processor, memory and other hardware resources. A hypervisor is also known as a Virtual Machine Manager (VMM). </a:t>
                      </a:r>
                    </a:p>
                    <a:p>
                      <a:r>
                        <a:rPr kumimoji="0" lang="en-GB" sz="1100" b="0" i="0" u="sng" strike="noStrike" kern="1200" baseline="0" dirty="0" smtClean="0">
                          <a:solidFill>
                            <a:schemeClr val="dk1"/>
                          </a:solidFill>
                          <a:latin typeface="Arial" panose="020B0604020202020204" pitchFamily="34" charset="0"/>
                          <a:ea typeface="+mn-ea"/>
                          <a:cs typeface="Arial" panose="020B0604020202020204" pitchFamily="34" charset="0"/>
                        </a:rPr>
                        <a:t>http://www.techopedia.com/definition/4790/hypervisor </a:t>
                      </a:r>
                      <a:endPar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Internet of Things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The Internet of Things (IoT) is a computing concept that describes a future where everyday physical objects will be connected to the Internet and be able to identify themselves to other devices.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http://www.techopedia.com/definition/28247/internet-of-things-iot </a:t>
                      </a: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Privacy filter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A privacy filter is a panel or filter that is placed over a display to make it difficult or impossible for someone to see the screen without being directly in front of the display.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http://www.computerhope.com/jargon/p/privfilt.htm </a:t>
                      </a:r>
                      <a:endPar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RFID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Radio-Frequency Identification (RFID) is a system used to track objects, people, or animals using tags that respond to radio waves. RFID tags are integrated circuits that include a small antenna. They are typically small enough that they are not easily noticeable and therefore can be placed on many types of objects.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http://techterms.com/definition/rfid </a:t>
                      </a:r>
                      <a:endPar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Social engineering </a:t>
                      </a:r>
                      <a:r>
                        <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Social engineering is a non-technical method of intrusion used by hackers that relies heavily on human interaction and often involves tricking people into breaking normal security procedures.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hlinkClick r:id="rId3"/>
                        </a:rPr>
                        <a:t>http://searchsecurity.techtarget.com/definition/social-engineering</a:t>
                      </a:r>
                      <a:endPar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r>
              <a:tr h="172818">
                <a:tc>
                  <a:txBody>
                    <a:bodyPr/>
                    <a:lstStyle/>
                    <a:p>
                      <a:r>
                        <a:rPr kumimoji="0" lang="en-GB" sz="1100" b="1" i="0" u="none" strike="noStrike" kern="1200" baseline="0" dirty="0" smtClean="0">
                          <a:solidFill>
                            <a:schemeClr val="dk1"/>
                          </a:solidFill>
                          <a:latin typeface="Arial" panose="020B0604020202020204" pitchFamily="34" charset="0"/>
                          <a:ea typeface="+mn-ea"/>
                          <a:cs typeface="Arial" panose="020B0604020202020204" pitchFamily="34" charset="0"/>
                        </a:rPr>
                        <a:t>VoIP</a:t>
                      </a:r>
                      <a:endParaRPr kumimoji="0" lang="en-GB"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a:tc>
                <a:tc>
                  <a:txBody>
                    <a:bodyPr/>
                    <a:lstStyle/>
                    <a:p>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Voice over Internet Protocol (VoIP) is a technology that allows telephone calls to be made over computer networks like the Internet. </a:t>
                      </a:r>
                      <a:r>
                        <a:rPr kumimoji="0" lang="en-US" sz="1100" b="0" i="0" u="sng" strike="noStrike" kern="1200" baseline="0" dirty="0" smtClean="0">
                          <a:solidFill>
                            <a:schemeClr val="dk1"/>
                          </a:solidFill>
                          <a:latin typeface="Arial" panose="020B0604020202020204" pitchFamily="34" charset="0"/>
                          <a:ea typeface="+mn-ea"/>
                          <a:cs typeface="Arial" panose="020B0604020202020204" pitchFamily="34" charset="0"/>
                        </a:rPr>
                        <a:t>http://compnetworking.about.com/cs/voicefaxoverip/g/bldef_voip.htm</a:t>
                      </a:r>
                      <a:r>
                        <a:rPr kumimoji="0" lang="en-US" sz="1100" b="0" i="0" u="none" strike="noStrike" kern="1200" baseline="0" dirty="0" smtClean="0">
                          <a:solidFill>
                            <a:schemeClr val="dk1"/>
                          </a:solidFill>
                          <a:latin typeface="Arial" panose="020B0604020202020204" pitchFamily="34" charset="0"/>
                          <a:ea typeface="+mn-ea"/>
                          <a:cs typeface="Arial" panose="020B0604020202020204" pitchFamily="34" charset="0"/>
                        </a:rPr>
                        <a:t>	</a:t>
                      </a:r>
                    </a:p>
                  </a:txBody>
                  <a:tcPr/>
                </a:tc>
              </a:tr>
            </a:tbl>
          </a:graphicData>
        </a:graphic>
      </p:graphicFrame>
    </p:spTree>
    <p:extLst>
      <p:ext uri="{BB962C8B-B14F-4D97-AF65-F5344CB8AC3E}">
        <p14:creationId xmlns:p14="http://schemas.microsoft.com/office/powerpoint/2010/main" val="595170532"/>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nvPr>
        </p:nvGraphicFramePr>
        <p:xfrm>
          <a:off x="6948264" y="1196752"/>
          <a:ext cx="1835893" cy="54018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CC and BCC?</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does an email arrive at the receiver?</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Why does some spam get through and others don’t?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email etiquette?</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Why is there a 10mb file size limit on emails?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What is the next step on from emails?</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30 years of emails and nothing is really new</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02427" y="1223417"/>
            <a:ext cx="1746037"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3528" y="1162910"/>
            <a:ext cx="6534880" cy="5219891"/>
          </a:xfrm>
          <a:prstGeom prst="rect">
            <a:avLst/>
          </a:prstGeom>
        </p:spPr>
        <p:txBody>
          <a:bodyPr wrap="square">
            <a:spAutoFit/>
          </a:bodyPr>
          <a:lstStyle/>
          <a:p>
            <a:pPr>
              <a:buClr>
                <a:srgbClr val="00B050"/>
              </a:buClr>
            </a:pPr>
            <a:r>
              <a:rPr lang="en-US" sz="1960" b="1" dirty="0" smtClean="0">
                <a:latin typeface="Calibri" panose="020F0502020204030204" pitchFamily="34" charset="0"/>
              </a:rPr>
              <a:t>10.1.3 – Email Groups</a:t>
            </a:r>
            <a:endParaRPr lang="en-US" sz="1960" dirty="0" smtClean="0">
              <a:latin typeface="Calibri" panose="020F0502020204030204" pitchFamily="34" charset="0"/>
            </a:endParaRPr>
          </a:p>
          <a:p>
            <a:pPr marL="285750" indent="-285750">
              <a:buClr>
                <a:srgbClr val="00B050"/>
              </a:buClr>
              <a:buFont typeface="Wingdings 3" panose="05040102010807070707" pitchFamily="18" charset="2"/>
              <a:buChar char=""/>
            </a:pPr>
            <a:r>
              <a:rPr lang="en-US" sz="1960" dirty="0" smtClean="0">
                <a:latin typeface="Calibri" panose="020F0502020204030204" pitchFamily="34" charset="0"/>
              </a:rPr>
              <a:t>These are used for a number of purposes:</a:t>
            </a:r>
          </a:p>
          <a:p>
            <a:pPr marL="457200" indent="-231775">
              <a:buClr>
                <a:srgbClr val="00B050"/>
              </a:buClr>
              <a:buFont typeface="Arial" panose="020B0604020202020204" pitchFamily="34" charset="0"/>
              <a:buChar char="•"/>
            </a:pPr>
            <a:r>
              <a:rPr lang="en-US" sz="1960" dirty="0" smtClean="0">
                <a:latin typeface="Calibri" panose="020F0502020204030204" pitchFamily="34" charset="0"/>
              </a:rPr>
              <a:t>It is easier for a user to send out multiple emails of the addresses are all grouped together under a single name; the user then uses that single name in the ‘to’ box.</a:t>
            </a:r>
          </a:p>
          <a:p>
            <a:pPr marL="457200" indent="-231775">
              <a:buClr>
                <a:srgbClr val="00B050"/>
              </a:buClr>
              <a:buFont typeface="Arial" panose="020B0604020202020204" pitchFamily="34" charset="0"/>
              <a:buChar char="•"/>
            </a:pPr>
            <a:r>
              <a:rPr lang="en-US" sz="1960" dirty="0" smtClean="0">
                <a:latin typeface="Calibri" panose="020F0502020204030204" pitchFamily="34" charset="0"/>
              </a:rPr>
              <a:t>Companies can group people together for marketing purposes, e.g. according to age, ethnicity, hobbies, musical tastes etc. allowing them to target specific groups.</a:t>
            </a:r>
          </a:p>
          <a:p>
            <a:pPr marL="457200" indent="-231775">
              <a:buClr>
                <a:srgbClr val="00B050"/>
              </a:buClr>
              <a:buFont typeface="Arial" panose="020B0604020202020204" pitchFamily="34" charset="0"/>
              <a:buChar char="•"/>
            </a:pPr>
            <a:r>
              <a:rPr lang="en-US" sz="1960" dirty="0" smtClean="0">
                <a:latin typeface="Calibri" panose="020F0502020204030204" pitchFamily="34" charset="0"/>
              </a:rPr>
              <a:t>‘Spammers’ can create email groups by buying addresses of people from certain companies or from software that ‘raids’ address books on computers or email companies – this means that several thousand people can be sent spam by simply pressing the enter key.</a:t>
            </a:r>
          </a:p>
          <a:p>
            <a:pPr marL="457200" indent="-231775">
              <a:buClr>
                <a:srgbClr val="00B050"/>
              </a:buClr>
              <a:buFont typeface="Arial" panose="020B0604020202020204" pitchFamily="34" charset="0"/>
              <a:buChar char="•"/>
            </a:pPr>
            <a:r>
              <a:rPr lang="en-US" sz="1960" dirty="0" smtClean="0">
                <a:latin typeface="Calibri" panose="020F0502020204030204" pitchFamily="34" charset="0"/>
              </a:rPr>
              <a:t>Companies use email groups to set up meetings, e.g. video conferencing, to ensure that everybody concerned is invited to attend. It would be easy to forget someone if the addresses were typed in manually.</a:t>
            </a:r>
          </a:p>
        </p:txBody>
      </p:sp>
      <p:sp>
        <p:nvSpPr>
          <p:cNvPr id="7" name="Title 1"/>
          <p:cNvSpPr>
            <a:spLocks noGrp="1"/>
          </p:cNvSpPr>
          <p:nvPr>
            <p:ph type="title"/>
          </p:nvPr>
        </p:nvSpPr>
        <p:spPr>
          <a:xfrm>
            <a:off x="70266" y="72008"/>
            <a:ext cx="8859452" cy="548680"/>
          </a:xfrm>
        </p:spPr>
        <p:txBody>
          <a:bodyPr>
            <a:noAutofit/>
          </a:bodyPr>
          <a:lstStyle/>
          <a:p>
            <a:r>
              <a:rPr lang="en-GB" sz="3200" dirty="0" smtClean="0"/>
              <a:t>4.2 – Communication Technology – Email Groups</a:t>
            </a:r>
            <a:endParaRPr lang="en-US" sz="3200" b="1" dirty="0"/>
          </a:p>
        </p:txBody>
      </p:sp>
    </p:spTree>
    <p:extLst>
      <p:ext uri="{BB962C8B-B14F-4D97-AF65-F5344CB8AC3E}">
        <p14:creationId xmlns:p14="http://schemas.microsoft.com/office/powerpoint/2010/main" val="3059590723"/>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nvPr>
        </p:nvGraphicFramePr>
        <p:xfrm>
          <a:off x="6948264" y="1196752"/>
          <a:ext cx="1835893" cy="5328592"/>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WWW and how big is it?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 I get to the top of the Google search?</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Digital Footprint?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a MAC and IP address?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many sites are dedicated to cats?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When I press enter on a search, how does it find stuff?</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What are Bots and should I be scared?</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02427" y="1223417"/>
            <a:ext cx="1746037"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3528" y="1162910"/>
            <a:ext cx="6534880" cy="5062924"/>
          </a:xfrm>
          <a:prstGeom prst="rect">
            <a:avLst/>
          </a:prstGeom>
        </p:spPr>
        <p:txBody>
          <a:bodyPr wrap="square">
            <a:spAutoFit/>
          </a:bodyPr>
          <a:lstStyle/>
          <a:p>
            <a:pPr>
              <a:buClr>
                <a:srgbClr val="00B050"/>
              </a:buClr>
            </a:pPr>
            <a:r>
              <a:rPr lang="en-US" sz="1700" b="1" dirty="0" smtClean="0">
                <a:latin typeface="Calibri" panose="020F0502020204030204" pitchFamily="34" charset="0"/>
              </a:rPr>
              <a:t>10.2.1 – The Internet</a:t>
            </a:r>
            <a:endParaRPr lang="en-US" sz="1700" dirty="0" smtClean="0">
              <a:latin typeface="Calibri" panose="020F0502020204030204" pitchFamily="34" charset="0"/>
            </a:endParaRPr>
          </a:p>
          <a:p>
            <a:pPr marL="285750" indent="-285750">
              <a:buClr>
                <a:srgbClr val="00B050"/>
              </a:buClr>
              <a:buFont typeface="Wingdings 3" panose="05040102010807070707" pitchFamily="18" charset="2"/>
              <a:buChar char=""/>
            </a:pPr>
            <a:r>
              <a:rPr lang="en-US" sz="1700" dirty="0" smtClean="0">
                <a:latin typeface="Calibri" panose="020F0502020204030204" pitchFamily="34" charset="0"/>
              </a:rPr>
              <a:t>The </a:t>
            </a:r>
            <a:r>
              <a:rPr lang="en-US" sz="1700" b="1" dirty="0" smtClean="0">
                <a:solidFill>
                  <a:srgbClr val="FF0000"/>
                </a:solidFill>
                <a:latin typeface="Calibri" panose="020F0502020204030204" pitchFamily="34" charset="0"/>
              </a:rPr>
              <a:t>Internet</a:t>
            </a:r>
            <a:r>
              <a:rPr lang="en-US" sz="1700" dirty="0" smtClean="0">
                <a:solidFill>
                  <a:srgbClr val="FF0000"/>
                </a:solidFill>
                <a:latin typeface="Calibri" panose="020F0502020204030204" pitchFamily="34" charset="0"/>
              </a:rPr>
              <a:t> </a:t>
            </a:r>
            <a:r>
              <a:rPr lang="en-US" sz="1700" dirty="0" smtClean="0">
                <a:latin typeface="Calibri" panose="020F0502020204030204" pitchFamily="34" charset="0"/>
              </a:rPr>
              <a:t>is a worldwide collection of networks that allows users to:</a:t>
            </a:r>
          </a:p>
          <a:p>
            <a:pPr marL="457200" indent="-223838">
              <a:buClr>
                <a:srgbClr val="00B050"/>
              </a:buClr>
              <a:buFont typeface="Arial" panose="020B0604020202020204" pitchFamily="34" charset="0"/>
              <a:buChar char="•"/>
            </a:pPr>
            <a:r>
              <a:rPr lang="en-US" sz="1700" dirty="0" smtClean="0">
                <a:latin typeface="Calibri" panose="020F0502020204030204" pitchFamily="34" charset="0"/>
              </a:rPr>
              <a:t>Send and receive emails</a:t>
            </a:r>
          </a:p>
          <a:p>
            <a:pPr marL="457200" indent="-223838">
              <a:buClr>
                <a:srgbClr val="00B050"/>
              </a:buClr>
              <a:buFont typeface="Arial" panose="020B0604020202020204" pitchFamily="34" charset="0"/>
              <a:buChar char="•"/>
            </a:pPr>
            <a:r>
              <a:rPr lang="en-US" sz="1700" dirty="0" smtClean="0">
                <a:latin typeface="Calibri" panose="020F0502020204030204" pitchFamily="34" charset="0"/>
              </a:rPr>
              <a:t>Chat online (using text, voice, and/or video)</a:t>
            </a:r>
          </a:p>
          <a:p>
            <a:pPr marL="457200" indent="-223838">
              <a:buClr>
                <a:srgbClr val="00B050"/>
              </a:buClr>
              <a:buFont typeface="Arial" panose="020B0604020202020204" pitchFamily="34" charset="0"/>
              <a:buChar char="•"/>
            </a:pPr>
            <a:r>
              <a:rPr lang="en-US" sz="1700" dirty="0" smtClean="0">
                <a:latin typeface="Calibri" panose="020F0502020204030204" pitchFamily="34" charset="0"/>
              </a:rPr>
              <a:t>Transfer files form computer to computer (using file transfer protocols – ftp’s)</a:t>
            </a:r>
          </a:p>
          <a:p>
            <a:pPr marL="457200" indent="-223838">
              <a:buClr>
                <a:srgbClr val="00B050"/>
              </a:buClr>
              <a:buFont typeface="Arial" panose="020B0604020202020204" pitchFamily="34" charset="0"/>
              <a:buChar char="•"/>
            </a:pPr>
            <a:r>
              <a:rPr lang="en-US" sz="1700" dirty="0" smtClean="0">
                <a:latin typeface="Calibri" panose="020F0502020204030204" pitchFamily="34" charset="0"/>
              </a:rPr>
              <a:t>Browse the web.</a:t>
            </a:r>
          </a:p>
          <a:p>
            <a:pPr marL="285750" indent="-285750">
              <a:buClr>
                <a:srgbClr val="00B050"/>
              </a:buClr>
              <a:buFont typeface="Wingdings 3" panose="05040102010807070707" pitchFamily="18" charset="2"/>
              <a:buChar char=""/>
            </a:pPr>
            <a:r>
              <a:rPr lang="en-US" sz="1700" dirty="0" smtClean="0">
                <a:latin typeface="Calibri" panose="020F0502020204030204" pitchFamily="34" charset="0"/>
              </a:rPr>
              <a:t>In 2015 it was estimated that 3bn people use the internet across the world. The internet is not actually owned by any single person or company. It is a concept rather than something tangible (something that can be touched) and relies of a physical infrastructure that allows networks to connect to other networks.</a:t>
            </a:r>
          </a:p>
          <a:p>
            <a:pPr marL="285750" indent="-285750">
              <a:buClr>
                <a:srgbClr val="00B050"/>
              </a:buClr>
              <a:buFont typeface="Wingdings 3" panose="05040102010807070707" pitchFamily="18" charset="2"/>
              <a:buChar char=""/>
            </a:pPr>
            <a:r>
              <a:rPr lang="en-US" sz="1700" dirty="0" smtClean="0">
                <a:latin typeface="Calibri" panose="020F0502020204030204" pitchFamily="34" charset="0"/>
              </a:rPr>
              <a:t>The </a:t>
            </a:r>
            <a:r>
              <a:rPr lang="en-US" sz="1700" b="1" dirty="0" smtClean="0">
                <a:solidFill>
                  <a:srgbClr val="FF0000"/>
                </a:solidFill>
                <a:latin typeface="Calibri" panose="020F0502020204030204" pitchFamily="34" charset="0"/>
              </a:rPr>
              <a:t>world wide web</a:t>
            </a:r>
            <a:r>
              <a:rPr lang="en-US" sz="1700" dirty="0" smtClean="0">
                <a:solidFill>
                  <a:srgbClr val="FF0000"/>
                </a:solidFill>
                <a:latin typeface="Calibri" panose="020F0502020204030204" pitchFamily="34" charset="0"/>
              </a:rPr>
              <a:t> </a:t>
            </a:r>
            <a:r>
              <a:rPr lang="en-US" sz="1700" dirty="0" smtClean="0">
                <a:latin typeface="Calibri" panose="020F0502020204030204" pitchFamily="34" charset="0"/>
              </a:rPr>
              <a:t>(www) is only </a:t>
            </a:r>
            <a:r>
              <a:rPr lang="en-US" sz="1700" i="1" dirty="0" smtClean="0">
                <a:latin typeface="Calibri" panose="020F0502020204030204" pitchFamily="34" charset="0"/>
              </a:rPr>
              <a:t>part</a:t>
            </a:r>
            <a:r>
              <a:rPr lang="en-US" sz="1700" dirty="0" smtClean="0">
                <a:latin typeface="Calibri" panose="020F0502020204030204" pitchFamily="34" charset="0"/>
              </a:rPr>
              <a:t> of the internet which users can access by the way of a </a:t>
            </a:r>
            <a:r>
              <a:rPr lang="en-US" sz="1700" b="1" dirty="0" smtClean="0">
                <a:solidFill>
                  <a:srgbClr val="FF0000"/>
                </a:solidFill>
                <a:latin typeface="Calibri" panose="020F0502020204030204" pitchFamily="34" charset="0"/>
              </a:rPr>
              <a:t>web browser</a:t>
            </a:r>
            <a:r>
              <a:rPr lang="en-US" sz="1700" dirty="0" smtClean="0">
                <a:latin typeface="Calibri" panose="020F0502020204030204" pitchFamily="34" charset="0"/>
              </a:rPr>
              <a:t>. It contains a massive collection of web pages and has been based on the </a:t>
            </a:r>
            <a:r>
              <a:rPr lang="en-US" sz="1700" b="1" dirty="0" smtClean="0">
                <a:solidFill>
                  <a:srgbClr val="FF0000"/>
                </a:solidFill>
                <a:latin typeface="Calibri" panose="020F0502020204030204" pitchFamily="34" charset="0"/>
              </a:rPr>
              <a:t>hypertext transfer protocol (http)</a:t>
            </a:r>
            <a:r>
              <a:rPr lang="en-US" sz="1700" dirty="0" smtClean="0">
                <a:solidFill>
                  <a:srgbClr val="FF0000"/>
                </a:solidFill>
                <a:latin typeface="Calibri" panose="020F0502020204030204" pitchFamily="34" charset="0"/>
              </a:rPr>
              <a:t> </a:t>
            </a:r>
            <a:r>
              <a:rPr lang="en-US" sz="1700" dirty="0" smtClean="0">
                <a:latin typeface="Calibri" panose="020F0502020204030204" pitchFamily="34" charset="0"/>
              </a:rPr>
              <a:t>since 1989. This web  is a way of accessing information over the medium known as the internet; the two terms ‘www’ and ‘internet’ are not the same thing.</a:t>
            </a:r>
          </a:p>
        </p:txBody>
      </p:sp>
      <p:sp>
        <p:nvSpPr>
          <p:cNvPr id="7" name="Title 1"/>
          <p:cNvSpPr>
            <a:spLocks noGrp="1"/>
          </p:cNvSpPr>
          <p:nvPr>
            <p:ph type="title"/>
          </p:nvPr>
        </p:nvSpPr>
        <p:spPr>
          <a:xfrm>
            <a:off x="70266" y="72008"/>
            <a:ext cx="8859452" cy="548680"/>
          </a:xfrm>
        </p:spPr>
        <p:txBody>
          <a:bodyPr>
            <a:noAutofit/>
          </a:bodyPr>
          <a:lstStyle/>
          <a:p>
            <a:r>
              <a:rPr lang="en-GB" sz="3600" dirty="0" smtClean="0"/>
              <a:t>4.2 – Communication Technology – Internet</a:t>
            </a:r>
            <a:endParaRPr lang="en-US" sz="3600" b="1" dirty="0"/>
          </a:p>
        </p:txBody>
      </p:sp>
    </p:spTree>
    <p:extLst>
      <p:ext uri="{BB962C8B-B14F-4D97-AF65-F5344CB8AC3E}">
        <p14:creationId xmlns:p14="http://schemas.microsoft.com/office/powerpoint/2010/main" val="1803281069"/>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528" y="1162910"/>
            <a:ext cx="8496944" cy="5232202"/>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670" dirty="0" smtClean="0">
                <a:latin typeface="Calibri" panose="020F0502020204030204" pitchFamily="34" charset="0"/>
              </a:rPr>
              <a:t>Many companies use an </a:t>
            </a:r>
            <a:r>
              <a:rPr lang="en-US" sz="1670" b="1" dirty="0" smtClean="0">
                <a:latin typeface="Calibri" panose="020F0502020204030204" pitchFamily="34" charset="0"/>
              </a:rPr>
              <a:t>Intranet</a:t>
            </a:r>
            <a:r>
              <a:rPr lang="en-US" sz="1670" dirty="0" smtClean="0">
                <a:latin typeface="Calibri" panose="020F0502020204030204" pitchFamily="34" charset="0"/>
              </a:rPr>
              <a:t> we well as the internet. An Intranet is defines as ‘a computer network based on internet technology but designed to meets the needs for sharing information within a single organisation or company.’ </a:t>
            </a:r>
            <a:r>
              <a:rPr lang="en-US" sz="1670" i="1" dirty="0" smtClean="0">
                <a:latin typeface="Calibri" panose="020F0502020204030204" pitchFamily="34" charset="0"/>
              </a:rPr>
              <a:t>Access</a:t>
            </a:r>
            <a:r>
              <a:rPr lang="en-US" sz="1670" dirty="0" smtClean="0">
                <a:latin typeface="Calibri" panose="020F0502020204030204" pitchFamily="34" charset="0"/>
              </a:rPr>
              <a:t> to an Intranet is usually confined to a company and, unlike the internet, is not available to the general public.</a:t>
            </a:r>
          </a:p>
          <a:p>
            <a:pPr marL="285750" indent="-285750">
              <a:buClr>
                <a:srgbClr val="00B050"/>
              </a:buClr>
              <a:buFont typeface="Wingdings 3" panose="05040102010807070707" pitchFamily="18" charset="2"/>
              <a:buChar char=""/>
            </a:pPr>
            <a:r>
              <a:rPr lang="en-US" sz="1670" dirty="0" smtClean="0">
                <a:latin typeface="Calibri" panose="020F0502020204030204" pitchFamily="34" charset="0"/>
              </a:rPr>
              <a:t>Intranets reside behind a </a:t>
            </a:r>
            <a:r>
              <a:rPr lang="en-US" sz="1670" b="1" dirty="0" smtClean="0">
                <a:latin typeface="Calibri" panose="020F0502020204030204" pitchFamily="34" charset="0"/>
              </a:rPr>
              <a:t>firewall</a:t>
            </a:r>
            <a:r>
              <a:rPr lang="en-US" sz="1670" dirty="0" smtClean="0">
                <a:latin typeface="Calibri" panose="020F0502020204030204" pitchFamily="34" charset="0"/>
              </a:rPr>
              <a:t> and are only accessible:</a:t>
            </a:r>
          </a:p>
          <a:p>
            <a:pPr marL="457200" indent="-285750">
              <a:buClr>
                <a:srgbClr val="00B050"/>
              </a:buClr>
              <a:buFont typeface="Arial" panose="020B0604020202020204" pitchFamily="34" charset="0"/>
              <a:buChar char="•"/>
            </a:pPr>
            <a:r>
              <a:rPr lang="en-US" sz="1670" dirty="0" smtClean="0">
                <a:latin typeface="Calibri" panose="020F0502020204030204" pitchFamily="34" charset="0"/>
              </a:rPr>
              <a:t>Internally to members of the company or</a:t>
            </a:r>
          </a:p>
          <a:p>
            <a:pPr marL="457200" indent="-285750">
              <a:buClr>
                <a:srgbClr val="00B050"/>
              </a:buClr>
              <a:buFont typeface="Arial" panose="020B0604020202020204" pitchFamily="34" charset="0"/>
              <a:buChar char="•"/>
            </a:pPr>
            <a:r>
              <a:rPr lang="en-US" sz="1670" dirty="0" smtClean="0">
                <a:latin typeface="Calibri" panose="020F0502020204030204" pitchFamily="34" charset="0"/>
              </a:rPr>
              <a:t>To people given various levels of access who are external to the company.</a:t>
            </a:r>
          </a:p>
          <a:p>
            <a:pPr marL="285750" indent="-285750">
              <a:buClr>
                <a:srgbClr val="00B050"/>
              </a:buClr>
              <a:buFont typeface="Wingdings 3" panose="05040102010807070707" pitchFamily="18" charset="2"/>
              <a:buChar char=""/>
            </a:pPr>
            <a:r>
              <a:rPr lang="en-US" sz="1670" dirty="0" smtClean="0">
                <a:latin typeface="Calibri" panose="020F0502020204030204" pitchFamily="34" charset="0"/>
              </a:rPr>
              <a:t>There are a number of reasons for adopting Intranets rather than using the internet:</a:t>
            </a:r>
          </a:p>
          <a:p>
            <a:pPr marL="519113" indent="-285750">
              <a:buClr>
                <a:srgbClr val="00B050"/>
              </a:buClr>
              <a:buFont typeface="Arial" panose="020B0604020202020204" pitchFamily="34" charset="0"/>
              <a:buChar char="•"/>
            </a:pPr>
            <a:r>
              <a:rPr lang="en-US" sz="1670" dirty="0" smtClean="0">
                <a:latin typeface="Calibri" panose="020F0502020204030204" pitchFamily="34" charset="0"/>
              </a:rPr>
              <a:t>Intranets are safer since there is less chance of external hacking or viruses</a:t>
            </a:r>
          </a:p>
          <a:p>
            <a:pPr marL="519113" indent="-285750">
              <a:buClr>
                <a:srgbClr val="00B050"/>
              </a:buClr>
              <a:buFont typeface="Arial" panose="020B0604020202020204" pitchFamily="34" charset="0"/>
              <a:buChar char="•"/>
            </a:pPr>
            <a:r>
              <a:rPr lang="en-US" sz="1670" dirty="0" smtClean="0">
                <a:latin typeface="Calibri" panose="020F0502020204030204" pitchFamily="34" charset="0"/>
              </a:rPr>
              <a:t>It is possible to prevent external links to certain websites.</a:t>
            </a:r>
          </a:p>
          <a:p>
            <a:pPr marL="519113" indent="-285750">
              <a:buClr>
                <a:srgbClr val="00B050"/>
              </a:buClr>
              <a:buFont typeface="Arial" panose="020B0604020202020204" pitchFamily="34" charset="0"/>
              <a:buChar char="•"/>
            </a:pPr>
            <a:r>
              <a:rPr lang="en-US" sz="1670" dirty="0" smtClean="0">
                <a:latin typeface="Calibri" panose="020F0502020204030204" pitchFamily="34" charset="0"/>
              </a:rPr>
              <a:t>Companies can ensure that the information available is specific to their needs</a:t>
            </a:r>
          </a:p>
          <a:p>
            <a:pPr marL="519113" indent="-285750">
              <a:buClr>
                <a:srgbClr val="00B050"/>
              </a:buClr>
              <a:buFont typeface="Arial" panose="020B0604020202020204" pitchFamily="34" charset="0"/>
              <a:buChar char="•"/>
            </a:pPr>
            <a:r>
              <a:rPr lang="en-US" sz="1670" dirty="0" smtClean="0">
                <a:latin typeface="Calibri" panose="020F0502020204030204" pitchFamily="34" charset="0"/>
              </a:rPr>
              <a:t>It is easier to send out sensitive messages in the knowledge that they will remain within the company.</a:t>
            </a:r>
          </a:p>
          <a:p>
            <a:pPr marL="519113" indent="-285750">
              <a:buClr>
                <a:srgbClr val="00B050"/>
              </a:buClr>
              <a:buFont typeface="Arial" panose="020B0604020202020204" pitchFamily="34" charset="0"/>
              <a:buChar char="•"/>
            </a:pPr>
            <a:r>
              <a:rPr lang="en-US" sz="1670" dirty="0" smtClean="0">
                <a:latin typeface="Calibri" panose="020F0502020204030204" pitchFamily="34" charset="0"/>
              </a:rPr>
              <a:t>Intranets offer better bandwidth than the internet thus there are fewer connection limits than the internet (the number of bits per second that can be transmitted are usually higher within an Intranet)</a:t>
            </a:r>
          </a:p>
          <a:p>
            <a:pPr marL="519113" indent="-285750">
              <a:buClr>
                <a:srgbClr val="00B050"/>
              </a:buClr>
              <a:buFont typeface="Arial" panose="020B0604020202020204" pitchFamily="34" charset="0"/>
              <a:buChar char="•"/>
            </a:pPr>
            <a:r>
              <a:rPr lang="en-US" sz="1670" dirty="0" smtClean="0">
                <a:latin typeface="Calibri" panose="020F0502020204030204" pitchFamily="34" charset="0"/>
              </a:rPr>
              <a:t>It is possible to create </a:t>
            </a:r>
            <a:r>
              <a:rPr lang="en-US" sz="1670" b="1" dirty="0" smtClean="0">
                <a:latin typeface="Calibri" panose="020F0502020204030204" pitchFamily="34" charset="0"/>
              </a:rPr>
              <a:t>Extranets</a:t>
            </a:r>
            <a:r>
              <a:rPr lang="en-US" sz="1670" dirty="0" smtClean="0">
                <a:latin typeface="Calibri" panose="020F0502020204030204" pitchFamily="34" charset="0"/>
              </a:rPr>
              <a:t> that allow Intranets to be extended outside the business but with the same advantages as an Intranet; this allows trading partners to have controlled access to some of the information (commercially sensitive information is password protected)</a:t>
            </a:r>
          </a:p>
        </p:txBody>
      </p:sp>
      <p:sp>
        <p:nvSpPr>
          <p:cNvPr id="5" name="Title 1"/>
          <p:cNvSpPr>
            <a:spLocks noGrp="1"/>
          </p:cNvSpPr>
          <p:nvPr>
            <p:ph type="title"/>
          </p:nvPr>
        </p:nvSpPr>
        <p:spPr/>
        <p:txBody>
          <a:bodyPr>
            <a:noAutofit/>
          </a:bodyPr>
          <a:lstStyle/>
          <a:p>
            <a:r>
              <a:rPr lang="en-GB" sz="3600" dirty="0" smtClean="0"/>
              <a:t>4.2 – Communication Technology – Intranet</a:t>
            </a:r>
            <a:endParaRPr lang="en-US" sz="3600" b="1" dirty="0"/>
          </a:p>
        </p:txBody>
      </p:sp>
    </p:spTree>
    <p:extLst>
      <p:ext uri="{BB962C8B-B14F-4D97-AF65-F5344CB8AC3E}">
        <p14:creationId xmlns:p14="http://schemas.microsoft.com/office/powerpoint/2010/main" val="2337302371"/>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7433" y="4375811"/>
            <a:ext cx="2088232" cy="1891287"/>
          </a:xfrm>
          <a:prstGeom prst="rect">
            <a:avLst/>
          </a:prstGeom>
        </p:spPr>
        <p:txBody>
          <a:bodyPr wrap="square">
            <a:spAutoFit/>
          </a:bodyPr>
          <a:lstStyle/>
          <a:p>
            <a:pPr marL="285750" indent="-285750">
              <a:buClr>
                <a:srgbClr val="00B050"/>
              </a:buClr>
              <a:buFont typeface="Wingdings 3" panose="05040102010807070707" pitchFamily="18" charset="2"/>
              <a:buChar char=""/>
            </a:pPr>
            <a:r>
              <a:rPr lang="en-US" sz="1670" dirty="0" smtClean="0">
                <a:latin typeface="Calibri" panose="020F0502020204030204" pitchFamily="34" charset="0"/>
              </a:rPr>
              <a:t>Many large companies have an extranet to allow employees to work from home on a secure network.</a:t>
            </a:r>
          </a:p>
        </p:txBody>
      </p:sp>
      <p:pic>
        <p:nvPicPr>
          <p:cNvPr id="4100" name="Picture 4" descr="http://www.sqa.org.uk/e-learning/INetCon103CD/images/pic0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4008" y="1268760"/>
            <a:ext cx="4176464" cy="2604372"/>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8" name="Picture 2" descr="https://carlhaggerty.files.wordpress.com/2011/10/intrane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433" y="1132149"/>
            <a:ext cx="4132559" cy="2740983"/>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extranet.co.nz/Safe@NetworkDiagra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09205" y="4121226"/>
            <a:ext cx="3925590" cy="2400459"/>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367433" y="4005064"/>
            <a:ext cx="845303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596336" y="3519571"/>
            <a:ext cx="1224136" cy="369332"/>
          </a:xfrm>
          <a:prstGeom prst="rect">
            <a:avLst/>
          </a:prstGeom>
          <a:solidFill>
            <a:srgbClr val="00B0F0"/>
          </a:solidFill>
        </p:spPr>
        <p:txBody>
          <a:bodyPr wrap="square" rtlCol="0">
            <a:spAutoFit/>
          </a:bodyPr>
          <a:lstStyle/>
          <a:p>
            <a:r>
              <a:rPr lang="en-US" dirty="0" smtClean="0"/>
              <a:t>Intranets</a:t>
            </a:r>
            <a:endParaRPr lang="en-GB" dirty="0"/>
          </a:p>
        </p:txBody>
      </p:sp>
      <p:sp>
        <p:nvSpPr>
          <p:cNvPr id="10" name="TextBox 9"/>
          <p:cNvSpPr txBox="1"/>
          <p:nvPr/>
        </p:nvSpPr>
        <p:spPr>
          <a:xfrm>
            <a:off x="7596336" y="4191145"/>
            <a:ext cx="1224136" cy="369332"/>
          </a:xfrm>
          <a:prstGeom prst="rect">
            <a:avLst/>
          </a:prstGeom>
          <a:solidFill>
            <a:srgbClr val="00B0F0"/>
          </a:solidFill>
        </p:spPr>
        <p:txBody>
          <a:bodyPr wrap="square" rtlCol="0">
            <a:spAutoFit/>
          </a:bodyPr>
          <a:lstStyle/>
          <a:p>
            <a:r>
              <a:rPr lang="en-US" dirty="0" smtClean="0"/>
              <a:t>Extranets</a:t>
            </a:r>
            <a:endParaRPr lang="en-GB" dirty="0"/>
          </a:p>
        </p:txBody>
      </p:sp>
      <p:sp>
        <p:nvSpPr>
          <p:cNvPr id="11" name="Title 1"/>
          <p:cNvSpPr>
            <a:spLocks noGrp="1"/>
          </p:cNvSpPr>
          <p:nvPr>
            <p:ph type="title"/>
          </p:nvPr>
        </p:nvSpPr>
        <p:spPr>
          <a:xfrm>
            <a:off x="70266" y="72008"/>
            <a:ext cx="8859452" cy="548680"/>
          </a:xfrm>
        </p:spPr>
        <p:txBody>
          <a:bodyPr>
            <a:noAutofit/>
          </a:bodyPr>
          <a:lstStyle/>
          <a:p>
            <a:r>
              <a:rPr lang="en-GB" sz="3600" dirty="0" smtClean="0"/>
              <a:t>4.2 – Communication Technology – Intranet</a:t>
            </a:r>
            <a:endParaRPr lang="en-US" sz="3600" b="1" dirty="0"/>
          </a:p>
        </p:txBody>
      </p:sp>
    </p:spTree>
    <p:extLst>
      <p:ext uri="{BB962C8B-B14F-4D97-AF65-F5344CB8AC3E}">
        <p14:creationId xmlns:p14="http://schemas.microsoft.com/office/powerpoint/2010/main" val="366398005"/>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528" y="1162910"/>
            <a:ext cx="6480720" cy="5355312"/>
          </a:xfrm>
          <a:prstGeom prst="rect">
            <a:avLst/>
          </a:prstGeom>
        </p:spPr>
        <p:txBody>
          <a:bodyPr wrap="square">
            <a:spAutoFit/>
          </a:bodyPr>
          <a:lstStyle/>
          <a:p>
            <a:pPr>
              <a:buClr>
                <a:srgbClr val="00B050"/>
              </a:buClr>
            </a:pPr>
            <a:r>
              <a:rPr lang="en-US" b="1" dirty="0" smtClean="0">
                <a:latin typeface="Calibri" panose="020F0502020204030204" pitchFamily="34" charset="0"/>
              </a:rPr>
              <a:t>What is the difference between the Internet and an Intranet</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The term ‘Internet; comes from the phrase </a:t>
            </a:r>
            <a:r>
              <a:rPr lang="en-US" b="1" dirty="0" smtClean="0">
                <a:latin typeface="Calibri" panose="020F0502020204030204" pitchFamily="34" charset="0"/>
              </a:rPr>
              <a:t>Inter</a:t>
            </a:r>
            <a:r>
              <a:rPr lang="en-US" dirty="0" smtClean="0">
                <a:latin typeface="Calibri" panose="020F0502020204030204" pitchFamily="34" charset="0"/>
              </a:rPr>
              <a:t>national </a:t>
            </a:r>
            <a:r>
              <a:rPr lang="en-US" b="1" dirty="0" smtClean="0">
                <a:latin typeface="Calibri" panose="020F0502020204030204" pitchFamily="34" charset="0"/>
              </a:rPr>
              <a:t>Net</a:t>
            </a:r>
            <a:r>
              <a:rPr lang="en-US" dirty="0" smtClean="0">
                <a:latin typeface="Calibri" panose="020F0502020204030204" pitchFamily="34" charset="0"/>
              </a:rPr>
              <a:t>work.</a:t>
            </a:r>
          </a:p>
          <a:p>
            <a:pPr marL="285750" indent="-285750">
              <a:buClr>
                <a:srgbClr val="00B050"/>
              </a:buClr>
              <a:buFont typeface="Wingdings 3" panose="05040102010807070707" pitchFamily="18" charset="2"/>
              <a:buChar char=""/>
            </a:pPr>
            <a:r>
              <a:rPr lang="en-US" dirty="0">
                <a:latin typeface="Calibri" panose="020F0502020204030204" pitchFamily="34" charset="0"/>
              </a:rPr>
              <a:t>The term ‘</a:t>
            </a:r>
            <a:r>
              <a:rPr lang="en-US" dirty="0" smtClean="0">
                <a:latin typeface="Calibri" panose="020F0502020204030204" pitchFamily="34" charset="0"/>
              </a:rPr>
              <a:t>Intranet</a:t>
            </a:r>
            <a:r>
              <a:rPr lang="en-US" dirty="0">
                <a:latin typeface="Calibri" panose="020F0502020204030204" pitchFamily="34" charset="0"/>
              </a:rPr>
              <a:t>; comes from the phrase </a:t>
            </a:r>
            <a:r>
              <a:rPr lang="en-US" b="1" dirty="0" smtClean="0">
                <a:latin typeface="Calibri" panose="020F0502020204030204" pitchFamily="34" charset="0"/>
              </a:rPr>
              <a:t>Int</a:t>
            </a:r>
            <a:r>
              <a:rPr lang="en-US" dirty="0" smtClean="0">
                <a:latin typeface="Calibri" panose="020F0502020204030204" pitchFamily="34" charset="0"/>
              </a:rPr>
              <a:t>ernal </a:t>
            </a:r>
            <a:r>
              <a:rPr lang="en-US" b="1" dirty="0" smtClean="0">
                <a:latin typeface="Calibri" panose="020F0502020204030204" pitchFamily="34" charset="0"/>
              </a:rPr>
              <a:t>R</a:t>
            </a:r>
            <a:r>
              <a:rPr lang="en-US" dirty="0" smtClean="0">
                <a:latin typeface="Calibri" panose="020F0502020204030204" pitchFamily="34" charset="0"/>
              </a:rPr>
              <a:t>estricted</a:t>
            </a:r>
            <a:r>
              <a:rPr lang="en-US" b="1" dirty="0" smtClean="0">
                <a:latin typeface="Calibri" panose="020F0502020204030204" pitchFamily="34" charset="0"/>
              </a:rPr>
              <a:t> A</a:t>
            </a:r>
            <a:r>
              <a:rPr lang="en-US" dirty="0" smtClean="0">
                <a:latin typeface="Calibri" panose="020F0502020204030204" pitchFamily="34" charset="0"/>
              </a:rPr>
              <a:t>ccess</a:t>
            </a:r>
            <a:r>
              <a:rPr lang="en-US" b="1" dirty="0" smtClean="0">
                <a:latin typeface="Calibri" panose="020F0502020204030204" pitchFamily="34" charset="0"/>
              </a:rPr>
              <a:t> Net</a:t>
            </a:r>
            <a:r>
              <a:rPr lang="en-US" dirty="0" smtClean="0">
                <a:latin typeface="Calibri" panose="020F0502020204030204" pitchFamily="34" charset="0"/>
              </a:rPr>
              <a:t>work.</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An Intranet is used to give local information relevant to the company whereas the Internet covers topics of global or general interest. </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It is possible to block certain websites using an Intranet; while this is also possible with the Internet, it is more difficult.</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An Intranet requires password and User ID entry and can only be accessed from agreed points/computers; the Internet can be accessed from anywhere in the world provided the user has an ISP account.</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An Intranet is behind a firewall, which gives </a:t>
            </a:r>
            <a:r>
              <a:rPr lang="en-US" i="1" dirty="0" smtClean="0">
                <a:latin typeface="Calibri" panose="020F0502020204030204" pitchFamily="34" charset="0"/>
              </a:rPr>
              <a:t>some</a:t>
            </a:r>
            <a:r>
              <a:rPr lang="en-US" dirty="0" smtClean="0">
                <a:latin typeface="Calibri" panose="020F0502020204030204" pitchFamily="34" charset="0"/>
              </a:rPr>
              <a:t> protection against hackers, viruses and so on; this is more difficult to do with Internet access since it is open on an international scale.</a:t>
            </a:r>
          </a:p>
          <a:p>
            <a:pPr marL="285750" indent="-285750">
              <a:buClr>
                <a:srgbClr val="00B050"/>
              </a:buClr>
              <a:buFont typeface="Wingdings 3" panose="05040102010807070707" pitchFamily="18" charset="2"/>
              <a:buChar char=""/>
            </a:pPr>
            <a:r>
              <a:rPr lang="en-US" dirty="0" smtClean="0">
                <a:latin typeface="Calibri" panose="020F0502020204030204" pitchFamily="34" charset="0"/>
              </a:rPr>
              <a:t>The Internet can be public access, whereas Intranets tend to be private access.</a:t>
            </a:r>
            <a:endParaRPr lang="en-US" dirty="0">
              <a:latin typeface="Calibri" panose="020F0502020204030204" pitchFamily="34" charset="0"/>
            </a:endParaRPr>
          </a:p>
        </p:txBody>
      </p:sp>
      <p:graphicFrame>
        <p:nvGraphicFramePr>
          <p:cNvPr id="4" name="Table 3"/>
          <p:cNvGraphicFramePr>
            <a:graphicFrameLocks noGrp="1"/>
          </p:cNvGraphicFramePr>
          <p:nvPr>
            <p:extLst/>
          </p:nvPr>
        </p:nvGraphicFramePr>
        <p:xfrm>
          <a:off x="6948264" y="1196752"/>
          <a:ext cx="1835893" cy="5328592"/>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WWW and how big is it?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How do I get to the top of the Google search?</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is a Digital Footprint?</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What is a MAC and IP address?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How many sites are dedicated to cats?</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When I press enter on a search, how does it find stuff?</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What are Bots and should I be scared?</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5"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02427" y="1223417"/>
            <a:ext cx="1746037" cy="3333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70266" y="72008"/>
            <a:ext cx="8859452" cy="548680"/>
          </a:xfrm>
        </p:spPr>
        <p:txBody>
          <a:bodyPr>
            <a:noAutofit/>
          </a:bodyPr>
          <a:lstStyle/>
          <a:p>
            <a:r>
              <a:rPr lang="en-GB" sz="3600" dirty="0" smtClean="0"/>
              <a:t>4.2 – Communication Technology – Intranet</a:t>
            </a:r>
            <a:endParaRPr lang="en-US" sz="3600" b="1" dirty="0"/>
          </a:p>
        </p:txBody>
      </p:sp>
    </p:spTree>
    <p:extLst>
      <p:ext uri="{BB962C8B-B14F-4D97-AF65-F5344CB8AC3E}">
        <p14:creationId xmlns:p14="http://schemas.microsoft.com/office/powerpoint/2010/main" val="1726065879"/>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528" y="1162910"/>
            <a:ext cx="5688631" cy="5401479"/>
          </a:xfrm>
          <a:prstGeom prst="rect">
            <a:avLst/>
          </a:prstGeom>
        </p:spPr>
        <p:txBody>
          <a:bodyPr wrap="square">
            <a:spAutoFit/>
          </a:bodyPr>
          <a:lstStyle/>
          <a:p>
            <a:pPr>
              <a:buClr>
                <a:srgbClr val="00B050"/>
              </a:buClr>
            </a:pPr>
            <a:r>
              <a:rPr lang="en-US" sz="1500" b="1" dirty="0">
                <a:solidFill>
                  <a:srgbClr val="FF0000"/>
                </a:solidFill>
                <a:latin typeface="Calibri" panose="020F0502020204030204" pitchFamily="34" charset="0"/>
              </a:rPr>
              <a:t>Blogs</a:t>
            </a:r>
            <a:r>
              <a:rPr lang="en-US" sz="1500" dirty="0">
                <a:solidFill>
                  <a:srgbClr val="FF0000"/>
                </a:solidFill>
                <a:latin typeface="Calibri" panose="020F0502020204030204" pitchFamily="34" charset="0"/>
              </a:rPr>
              <a:t> </a:t>
            </a:r>
            <a:r>
              <a:rPr lang="en-US" sz="1500" dirty="0">
                <a:latin typeface="Calibri" panose="020F0502020204030204" pitchFamily="34" charset="0"/>
              </a:rPr>
              <a:t>(we</a:t>
            </a:r>
            <a:r>
              <a:rPr lang="en-US" sz="1500" b="1" dirty="0">
                <a:latin typeface="Calibri" panose="020F0502020204030204" pitchFamily="34" charset="0"/>
              </a:rPr>
              <a:t>b</a:t>
            </a:r>
            <a:r>
              <a:rPr lang="en-US" sz="1500" dirty="0">
                <a:latin typeface="Calibri" panose="020F0502020204030204" pitchFamily="34" charset="0"/>
              </a:rPr>
              <a:t> </a:t>
            </a:r>
            <a:r>
              <a:rPr lang="en-US" sz="1500" b="1" dirty="0">
                <a:latin typeface="Calibri" panose="020F0502020204030204" pitchFamily="34" charset="0"/>
              </a:rPr>
              <a:t>log</a:t>
            </a:r>
            <a:r>
              <a:rPr lang="en-US" sz="1500" dirty="0">
                <a:latin typeface="Calibri" panose="020F0502020204030204" pitchFamily="34" charset="0"/>
              </a:rPr>
              <a:t>s</a:t>
            </a:r>
            <a:r>
              <a:rPr lang="en-US" sz="1500" dirty="0" smtClean="0">
                <a:latin typeface="Calibri" panose="020F0502020204030204" pitchFamily="34" charset="0"/>
              </a:rPr>
              <a:t>)</a:t>
            </a:r>
            <a:endParaRPr lang="en-US" sz="1500" b="1" dirty="0" smtClean="0">
              <a:latin typeface="Calibri" panose="020F0502020204030204" pitchFamily="34" charset="0"/>
            </a:endParaRPr>
          </a:p>
          <a:p>
            <a:pPr marL="285750" indent="-285750">
              <a:buClr>
                <a:srgbClr val="00B050"/>
              </a:buClr>
              <a:buFont typeface="Wingdings 3" panose="05040102010807070707" pitchFamily="18" charset="2"/>
              <a:buChar char=""/>
            </a:pPr>
            <a:r>
              <a:rPr lang="en-US" sz="1500" dirty="0" smtClean="0">
                <a:latin typeface="Calibri" panose="020F0502020204030204" pitchFamily="34" charset="0"/>
              </a:rPr>
              <a:t>These are personal internet journals where the writer (blogger) will type in their observations on some topic (i.e. latest movie reviews) and perhaps provide links to some relevant websites.</a:t>
            </a:r>
          </a:p>
          <a:p>
            <a:pPr marL="285750" indent="-285750">
              <a:buClr>
                <a:srgbClr val="00B050"/>
              </a:buClr>
              <a:buFont typeface="Wingdings 3" panose="05040102010807070707" pitchFamily="18" charset="2"/>
              <a:buChar char=""/>
            </a:pPr>
            <a:r>
              <a:rPr lang="en-US" sz="1500" dirty="0" smtClean="0">
                <a:latin typeface="Calibri" panose="020F0502020204030204" pitchFamily="34" charset="0"/>
              </a:rPr>
              <a:t> Blogs tend to range from minor projects (such as rock star performances) through to important social issues. However, the comments made on blogs are </a:t>
            </a:r>
            <a:r>
              <a:rPr lang="en-US" sz="1500" b="1" dirty="0" smtClean="0">
                <a:latin typeface="Calibri" panose="020F0502020204030204" pitchFamily="34" charset="0"/>
              </a:rPr>
              <a:t>not</a:t>
            </a:r>
            <a:r>
              <a:rPr lang="en-US" sz="1500" dirty="0" smtClean="0">
                <a:latin typeface="Calibri" panose="020F0502020204030204" pitchFamily="34" charset="0"/>
              </a:rPr>
              <a:t> immune from the law; bloggers can still be prosecuted for writing offensive material.</a:t>
            </a:r>
          </a:p>
          <a:p>
            <a:pPr marL="285750" indent="-285750">
              <a:buClr>
                <a:srgbClr val="00B050"/>
              </a:buClr>
              <a:buFont typeface="Wingdings 3" panose="05040102010807070707" pitchFamily="18" charset="2"/>
              <a:buChar char=""/>
            </a:pPr>
            <a:r>
              <a:rPr lang="en-US" sz="1500" dirty="0" smtClean="0">
                <a:latin typeface="Calibri" panose="020F0502020204030204" pitchFamily="34" charset="0"/>
              </a:rPr>
              <a:t>Features of Blogs:</a:t>
            </a:r>
          </a:p>
          <a:p>
            <a:pPr marL="568325" indent="-285750">
              <a:buClr>
                <a:srgbClr val="00B050"/>
              </a:buClr>
              <a:buSzPct val="110000"/>
              <a:buFont typeface="Arial" panose="020B0604020202020204" pitchFamily="34" charset="0"/>
              <a:buChar char="•"/>
            </a:pPr>
            <a:r>
              <a:rPr lang="en-US" sz="1500" dirty="0" smtClean="0">
                <a:latin typeface="Calibri" panose="020F0502020204030204" pitchFamily="34" charset="0"/>
              </a:rPr>
              <a:t>Updated on a regular basis by the author</a:t>
            </a:r>
          </a:p>
          <a:p>
            <a:pPr marL="568325" indent="-285750">
              <a:buClr>
                <a:srgbClr val="00B050"/>
              </a:buClr>
              <a:buSzPct val="110000"/>
              <a:buFont typeface="Arial" panose="020B0604020202020204" pitchFamily="34" charset="0"/>
              <a:buChar char="•"/>
            </a:pPr>
            <a:r>
              <a:rPr lang="en-US" sz="1500" dirty="0" smtClean="0">
                <a:latin typeface="Calibri" panose="020F0502020204030204" pitchFamily="34" charset="0"/>
              </a:rPr>
              <a:t>Usually organized in reverse chronological order (most recent to least recent)</a:t>
            </a:r>
          </a:p>
          <a:p>
            <a:pPr marL="568325" indent="-285750">
              <a:buClr>
                <a:srgbClr val="00B050"/>
              </a:buClr>
              <a:buSzPct val="110000"/>
              <a:buFont typeface="Arial" panose="020B0604020202020204" pitchFamily="34" charset="0"/>
              <a:buChar char="•"/>
            </a:pPr>
            <a:r>
              <a:rPr lang="en-US" sz="1500" dirty="0" smtClean="0">
                <a:latin typeface="Calibri" panose="020F0502020204030204" pitchFamily="34" charset="0"/>
              </a:rPr>
              <a:t>Normally public – anyone can read them</a:t>
            </a:r>
          </a:p>
          <a:p>
            <a:pPr marL="568325" indent="-285750">
              <a:buClr>
                <a:srgbClr val="00B050"/>
              </a:buClr>
              <a:buSzPct val="110000"/>
              <a:buFont typeface="Arial" panose="020B0604020202020204" pitchFamily="34" charset="0"/>
              <a:buChar char="•"/>
            </a:pPr>
            <a:r>
              <a:rPr lang="en-US" sz="1500" dirty="0" smtClean="0">
                <a:latin typeface="Calibri" panose="020F0502020204030204" pitchFamily="34" charset="0"/>
              </a:rPr>
              <a:t>Entries normally come from a single author</a:t>
            </a:r>
          </a:p>
          <a:p>
            <a:pPr marL="568325" indent="-285750">
              <a:buClr>
                <a:srgbClr val="00B050"/>
              </a:buClr>
              <a:buSzPct val="110000"/>
              <a:buFont typeface="Arial" panose="020B0604020202020204" pitchFamily="34" charset="0"/>
              <a:buChar char="•"/>
            </a:pPr>
            <a:r>
              <a:rPr lang="en-US" sz="1500" dirty="0" smtClean="0">
                <a:latin typeface="Calibri" panose="020F0502020204030204" pitchFamily="34" charset="0"/>
              </a:rPr>
              <a:t>Other internet users can’t change blogs – they can only read them.</a:t>
            </a:r>
          </a:p>
          <a:p>
            <a:pPr marL="285750" indent="-285750">
              <a:buClr>
                <a:srgbClr val="00B050"/>
              </a:buClr>
              <a:buFont typeface="Wingdings 3" panose="05040102010807070707" pitchFamily="18" charset="2"/>
              <a:buChar char=""/>
            </a:pPr>
            <a:r>
              <a:rPr lang="en-US" sz="1500" b="1" dirty="0" smtClean="0">
                <a:solidFill>
                  <a:srgbClr val="FF0000"/>
                </a:solidFill>
                <a:latin typeface="Calibri" panose="020F0502020204030204" pitchFamily="34" charset="0"/>
              </a:rPr>
              <a:t>Microblogs</a:t>
            </a:r>
            <a:r>
              <a:rPr lang="en-US" sz="1500" b="1" dirty="0" smtClean="0">
                <a:latin typeface="Calibri" panose="020F0502020204030204" pitchFamily="34" charset="0"/>
              </a:rPr>
              <a:t> – </a:t>
            </a:r>
            <a:r>
              <a:rPr lang="en-US" sz="1500" dirty="0" smtClean="0">
                <a:latin typeface="Calibri" panose="020F0502020204030204" pitchFamily="34" charset="0"/>
              </a:rPr>
              <a:t>similar to blogs but are most often used on social networking sites to make short, frequent posts. The posts can be done using instant messaging, emails or other social networking vehicles (e.g. tweets). Social networking sites use microblogs to allow members to update their personal profiles.</a:t>
            </a:r>
          </a:p>
          <a:p>
            <a:pPr marL="285750" indent="-285750">
              <a:buClr>
                <a:srgbClr val="00B050"/>
              </a:buClr>
              <a:buFont typeface="Wingdings 3" panose="05040102010807070707" pitchFamily="18" charset="2"/>
              <a:buChar char=""/>
            </a:pPr>
            <a:r>
              <a:rPr lang="en-US" sz="1500" dirty="0" smtClean="0">
                <a:latin typeface="Calibri" panose="020F0502020204030204" pitchFamily="34" charset="0"/>
              </a:rPr>
              <a:t>Another version is a </a:t>
            </a:r>
            <a:r>
              <a:rPr lang="en-US" sz="1500" b="1" dirty="0" smtClean="0">
                <a:solidFill>
                  <a:srgbClr val="FF0000"/>
                </a:solidFill>
                <a:latin typeface="Calibri" panose="020F0502020204030204" pitchFamily="34" charset="0"/>
              </a:rPr>
              <a:t>b-blog</a:t>
            </a:r>
            <a:r>
              <a:rPr lang="en-US" sz="1500" dirty="0" smtClean="0">
                <a:latin typeface="Calibri" panose="020F0502020204030204" pitchFamily="34" charset="0"/>
              </a:rPr>
              <a:t> short for business blog, which is used by businesses to promote themselves on the Internet.</a:t>
            </a:r>
            <a:endParaRPr lang="en-US" sz="1500" dirty="0">
              <a:latin typeface="Calibri" panose="020F0502020204030204" pitchFamily="34" charset="0"/>
            </a:endParaRPr>
          </a:p>
        </p:txBody>
      </p:sp>
      <p:pic>
        <p:nvPicPr>
          <p:cNvPr id="1026" name="Picture 2" descr="http://www.promarketingonline.com/wp-content/uploads/2013/10/exhibitions-sample.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12159" y="1162910"/>
            <a:ext cx="2821153" cy="1546010"/>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crowdresearch.org/blog/wp-content/uploads/2013/01/blog-image.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12159" y="2780928"/>
            <a:ext cx="2821153" cy="1617262"/>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How to Use Blogs - How Blogs Wor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12159" y="4504810"/>
            <a:ext cx="2821153" cy="2092542"/>
          </a:xfrm>
          <a:prstGeom prst="rect">
            <a:avLst/>
          </a:prstGeom>
          <a:effectLst>
            <a:outerShdw blurRad="165100" dist="38100" dir="2700000" sx="102000" sy="102000" algn="tl" rotWithShape="0">
              <a:prstClr val="black">
                <a:alpha val="40000"/>
              </a:prstClr>
            </a:outerShdw>
          </a:effectLst>
        </p:spPr>
      </p:pic>
      <p:sp>
        <p:nvSpPr>
          <p:cNvPr id="9" name="Title 1"/>
          <p:cNvSpPr>
            <a:spLocks noGrp="1"/>
          </p:cNvSpPr>
          <p:nvPr>
            <p:ph type="title"/>
          </p:nvPr>
        </p:nvSpPr>
        <p:spPr>
          <a:xfrm>
            <a:off x="70266" y="72008"/>
            <a:ext cx="8859452" cy="548680"/>
          </a:xfrm>
        </p:spPr>
        <p:txBody>
          <a:bodyPr>
            <a:noAutofit/>
          </a:bodyPr>
          <a:lstStyle/>
          <a:p>
            <a:r>
              <a:rPr lang="en-GB" sz="4000" dirty="0" smtClean="0"/>
              <a:t>4.2 – Communication Technology – Blogs</a:t>
            </a:r>
            <a:endParaRPr lang="en-US" sz="4000" b="1" dirty="0"/>
          </a:p>
        </p:txBody>
      </p:sp>
    </p:spTree>
    <p:extLst>
      <p:ext uri="{BB962C8B-B14F-4D97-AF65-F5344CB8AC3E}">
        <p14:creationId xmlns:p14="http://schemas.microsoft.com/office/powerpoint/2010/main" val="1335979577"/>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528" y="1124744"/>
            <a:ext cx="5688632" cy="5324535"/>
          </a:xfrm>
          <a:prstGeom prst="rect">
            <a:avLst/>
          </a:prstGeom>
        </p:spPr>
        <p:txBody>
          <a:bodyPr wrap="square">
            <a:spAutoFit/>
          </a:bodyPr>
          <a:lstStyle/>
          <a:p>
            <a:pPr>
              <a:buClr>
                <a:srgbClr val="00B050"/>
              </a:buClr>
            </a:pPr>
            <a:r>
              <a:rPr lang="en-US" sz="2000" b="1" dirty="0" smtClean="0">
                <a:solidFill>
                  <a:srgbClr val="FF0000"/>
                </a:solidFill>
                <a:latin typeface="Calibri" panose="020F0502020204030204" pitchFamily="34" charset="0"/>
              </a:rPr>
              <a:t>Wikis</a:t>
            </a:r>
            <a:endParaRPr lang="en-US" sz="2000" b="1" dirty="0" smtClean="0">
              <a:latin typeface="Calibri" panose="020F0502020204030204" pitchFamily="34" charset="0"/>
            </a:endParaRPr>
          </a:p>
          <a:p>
            <a:pPr marL="285750" indent="-285750">
              <a:buClr>
                <a:srgbClr val="00B050"/>
              </a:buClr>
              <a:buFont typeface="Wingdings 3" panose="05040102010807070707" pitchFamily="18" charset="2"/>
              <a:buChar char=""/>
            </a:pPr>
            <a:r>
              <a:rPr lang="en-US" sz="2000" dirty="0" smtClean="0">
                <a:latin typeface="Calibri" panose="020F0502020204030204" pitchFamily="34" charset="0"/>
              </a:rPr>
              <a:t>These are web based applications or websites that allow users to create and edit web pages using any web browser. A wiki will support hyperlinks and uses a very simple syntax (known as wiki markup) to create pages. They are often described as ‘web pages’ with an &lt;edit</a:t>
            </a:r>
            <a:r>
              <a:rPr lang="en-US" sz="2000" dirty="0">
                <a:latin typeface="Calibri" panose="020F0502020204030204" pitchFamily="34" charset="0"/>
              </a:rPr>
              <a:t>&gt;</a:t>
            </a:r>
            <a:r>
              <a:rPr lang="en-US" sz="2000" dirty="0" smtClean="0">
                <a:latin typeface="Calibri" panose="020F0502020204030204" pitchFamily="34" charset="0"/>
              </a:rPr>
              <a:t> Button.’</a:t>
            </a:r>
          </a:p>
          <a:p>
            <a:pPr marL="285750" indent="-285750">
              <a:buClr>
                <a:srgbClr val="00B050"/>
              </a:buClr>
              <a:buFont typeface="Wingdings 3" panose="05040102010807070707" pitchFamily="18" charset="2"/>
              <a:buChar char=""/>
            </a:pPr>
            <a:r>
              <a:rPr lang="en-US" sz="2000" dirty="0" smtClean="0">
                <a:latin typeface="Calibri" panose="020F0502020204030204" pitchFamily="34" charset="0"/>
              </a:rPr>
              <a:t>Features of Wikis:</a:t>
            </a:r>
          </a:p>
          <a:p>
            <a:pPr marL="285750" indent="-285750">
              <a:buClr>
                <a:srgbClr val="00B050"/>
              </a:buClr>
              <a:buFont typeface="Wingdings 3" panose="05040102010807070707" pitchFamily="18" charset="2"/>
              <a:buChar char=""/>
            </a:pPr>
            <a:r>
              <a:rPr lang="en-US" sz="2000" dirty="0" smtClean="0">
                <a:latin typeface="Calibri" panose="020F0502020204030204" pitchFamily="34" charset="0"/>
              </a:rPr>
              <a:t>Anyone can edit, delete or modify the content</a:t>
            </a:r>
          </a:p>
          <a:p>
            <a:pPr marL="285750" indent="-285750">
              <a:buClr>
                <a:srgbClr val="00B050"/>
              </a:buClr>
              <a:buFont typeface="Wingdings 3" panose="05040102010807070707" pitchFamily="18" charset="2"/>
              <a:buChar char=""/>
            </a:pPr>
            <a:r>
              <a:rPr lang="en-US" sz="2000" dirty="0" smtClean="0">
                <a:latin typeface="Calibri" panose="020F0502020204030204" pitchFamily="34" charset="0"/>
              </a:rPr>
              <a:t>Many authors can be involved in a wiki</a:t>
            </a:r>
          </a:p>
          <a:p>
            <a:pPr marL="285750" indent="-285750">
              <a:buClr>
                <a:srgbClr val="00B050"/>
              </a:buClr>
              <a:buFont typeface="Wingdings 3" panose="05040102010807070707" pitchFamily="18" charset="2"/>
              <a:buChar char=""/>
            </a:pPr>
            <a:r>
              <a:rPr lang="en-US" sz="2000" dirty="0" smtClean="0">
                <a:latin typeface="Calibri" panose="020F0502020204030204" pitchFamily="34" charset="0"/>
              </a:rPr>
              <a:t>It is possible to organize a page any way that the author(s) wishes.</a:t>
            </a:r>
          </a:p>
          <a:p>
            <a:pPr marL="285750" indent="-285750">
              <a:buClr>
                <a:srgbClr val="00B050"/>
              </a:buClr>
              <a:buFont typeface="Wingdings 3" panose="05040102010807070707" pitchFamily="18" charset="2"/>
              <a:buChar char=""/>
            </a:pPr>
            <a:r>
              <a:rPr lang="en-US" sz="2000" dirty="0" smtClean="0">
                <a:latin typeface="Calibri" panose="020F0502020204030204" pitchFamily="34" charset="0"/>
              </a:rPr>
              <a:t>Shows/keeps track of all entries – i.e. stores a document history</a:t>
            </a:r>
          </a:p>
          <a:p>
            <a:pPr marL="285750" indent="-285750">
              <a:buClr>
                <a:srgbClr val="00B050"/>
              </a:buClr>
              <a:buFont typeface="Wingdings 3" panose="05040102010807070707" pitchFamily="18" charset="2"/>
              <a:buChar char=""/>
            </a:pPr>
            <a:r>
              <a:rPr lang="en-US" sz="2000" dirty="0" smtClean="0">
                <a:latin typeface="Calibri" panose="020F0502020204030204" pitchFamily="34" charset="0"/>
              </a:rPr>
              <a:t>Can be easily edited using a web browser</a:t>
            </a:r>
          </a:p>
          <a:p>
            <a:pPr marL="285750" indent="-285750">
              <a:buClr>
                <a:srgbClr val="00B050"/>
              </a:buClr>
              <a:buFont typeface="Wingdings 3" panose="05040102010807070707" pitchFamily="18" charset="2"/>
              <a:buChar char=""/>
            </a:pPr>
            <a:r>
              <a:rPr lang="en-US" sz="2000" dirty="0" smtClean="0">
                <a:latin typeface="Calibri" panose="020F0502020204030204" pitchFamily="34" charset="0"/>
              </a:rPr>
              <a:t>Allows large documents to be seen by many people – it is easier than emailing several people.</a:t>
            </a:r>
            <a:endParaRPr lang="en-US" sz="2000" dirty="0">
              <a:latin typeface="Calibri" panose="020F0502020204030204" pitchFamily="34" charset="0"/>
            </a:endParaRPr>
          </a:p>
        </p:txBody>
      </p:sp>
      <p:pic>
        <p:nvPicPr>
          <p:cNvPr id="2050" name="Picture 2" descr="https://github-images.s3.amazonaws.com/enterprise/2.1/assets/images/help/wiki/wiki_main_showcase.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12160" y="1162911"/>
            <a:ext cx="2843449" cy="1690026"/>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12160" y="2996952"/>
            <a:ext cx="2843448" cy="1758197"/>
          </a:xfrm>
          <a:prstGeom prst="rect">
            <a:avLst/>
          </a:prstGeom>
          <a:effectLst>
            <a:outerShdw blurRad="165100" dist="38100" dir="2700000" sx="102000" sy="102000" algn="tl" rotWithShape="0">
              <a:prstClr val="black">
                <a:alpha val="40000"/>
              </a:prstClr>
            </a:outerShdw>
          </a:effectLst>
        </p:spPr>
      </p:pic>
      <p:pic>
        <p:nvPicPr>
          <p:cNvPr id="4" name="Wikis and Blogs- How do I Assess Student Wor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12159" y="4810979"/>
            <a:ext cx="2839183" cy="1676467"/>
          </a:xfrm>
          <a:prstGeom prst="rect">
            <a:avLst/>
          </a:prstGeom>
          <a:effectLst>
            <a:outerShdw blurRad="165100" dist="38100" dir="2700000" sx="102000" sy="102000" algn="tl" rotWithShape="0">
              <a:prstClr val="black">
                <a:alpha val="40000"/>
              </a:prstClr>
            </a:outerShdw>
          </a:effectLst>
        </p:spPr>
      </p:pic>
      <p:sp>
        <p:nvSpPr>
          <p:cNvPr id="9" name="Title 1"/>
          <p:cNvSpPr>
            <a:spLocks noGrp="1"/>
          </p:cNvSpPr>
          <p:nvPr>
            <p:ph type="title"/>
          </p:nvPr>
        </p:nvSpPr>
        <p:spPr>
          <a:xfrm>
            <a:off x="70266" y="72008"/>
            <a:ext cx="8859452" cy="548680"/>
          </a:xfrm>
        </p:spPr>
        <p:txBody>
          <a:bodyPr>
            <a:noAutofit/>
          </a:bodyPr>
          <a:lstStyle/>
          <a:p>
            <a:r>
              <a:rPr lang="en-GB" sz="4000" dirty="0" smtClean="0"/>
              <a:t>4.2 – Communication Technology – Wikis</a:t>
            </a:r>
            <a:endParaRPr lang="en-US" sz="4000" b="1" dirty="0"/>
          </a:p>
        </p:txBody>
      </p:sp>
    </p:spTree>
    <p:extLst>
      <p:ext uri="{BB962C8B-B14F-4D97-AF65-F5344CB8AC3E}">
        <p14:creationId xmlns:p14="http://schemas.microsoft.com/office/powerpoint/2010/main" val="1726984432"/>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3528" y="1162910"/>
            <a:ext cx="5544616" cy="5198346"/>
          </a:xfrm>
          <a:prstGeom prst="rect">
            <a:avLst/>
          </a:prstGeom>
        </p:spPr>
        <p:txBody>
          <a:bodyPr wrap="square">
            <a:spAutoFit/>
          </a:bodyPr>
          <a:lstStyle/>
          <a:p>
            <a:pPr>
              <a:buClr>
                <a:srgbClr val="00B050"/>
              </a:buClr>
            </a:pPr>
            <a:r>
              <a:rPr lang="en-US" sz="1580" b="1" dirty="0" smtClean="0">
                <a:solidFill>
                  <a:srgbClr val="FF0000"/>
                </a:solidFill>
                <a:latin typeface="Calibri" panose="020F0502020204030204" pitchFamily="34" charset="0"/>
              </a:rPr>
              <a:t>Social Networking Sites</a:t>
            </a:r>
            <a:endParaRPr lang="en-US" sz="1580" b="1" dirty="0" smtClean="0">
              <a:latin typeface="Calibri" panose="020F0502020204030204" pitchFamily="34" charset="0"/>
            </a:endParaRPr>
          </a:p>
          <a:p>
            <a:pPr marL="285750" indent="-285750">
              <a:buClr>
                <a:srgbClr val="00B050"/>
              </a:buClr>
              <a:buFont typeface="Wingdings 3" panose="05040102010807070707" pitchFamily="18" charset="2"/>
              <a:buChar char=""/>
            </a:pPr>
            <a:r>
              <a:rPr lang="en-US" sz="1580" dirty="0" smtClean="0">
                <a:latin typeface="Calibri" panose="020F0502020204030204" pitchFamily="34" charset="0"/>
              </a:rPr>
              <a:t>These sites focus on building online communities of users who share the same interest and activities. They enable people to share photos, videos and music, hobbies, favourite eating places etc. The members do this by creating public profiles and thus form ‘relationships’ with other users but there are obvious dangers.</a:t>
            </a:r>
          </a:p>
          <a:p>
            <a:pPr marL="285750" indent="-285750">
              <a:buClr>
                <a:srgbClr val="00B050"/>
              </a:buClr>
              <a:buFont typeface="Wingdings 3" panose="05040102010807070707" pitchFamily="18" charset="2"/>
              <a:buChar char=""/>
            </a:pPr>
            <a:r>
              <a:rPr lang="en-US" sz="1580" dirty="0" smtClean="0">
                <a:latin typeface="Calibri" panose="020F0502020204030204" pitchFamily="34" charset="0"/>
              </a:rPr>
              <a:t>Features on Social Networking Sites:</a:t>
            </a:r>
          </a:p>
          <a:p>
            <a:pPr marL="457200" indent="-223838">
              <a:buClr>
                <a:srgbClr val="00B050"/>
              </a:buClr>
              <a:buSzPct val="110000"/>
              <a:buFont typeface="Arial" panose="020B0604020202020204" pitchFamily="34" charset="0"/>
              <a:buChar char="•"/>
            </a:pPr>
            <a:r>
              <a:rPr lang="en-US" sz="1580" dirty="0" smtClean="0">
                <a:latin typeface="Calibri" panose="020F0502020204030204" pitchFamily="34" charset="0"/>
              </a:rPr>
              <a:t>Each member is provided with free web space</a:t>
            </a:r>
          </a:p>
          <a:p>
            <a:pPr marL="457200" indent="-223838">
              <a:buClr>
                <a:srgbClr val="00B050"/>
              </a:buClr>
              <a:buSzPct val="110000"/>
              <a:buFont typeface="Arial" panose="020B0604020202020204" pitchFamily="34" charset="0"/>
              <a:buChar char="•"/>
            </a:pPr>
            <a:r>
              <a:rPr lang="en-US" sz="1580" dirty="0" smtClean="0">
                <a:latin typeface="Calibri" panose="020F0502020204030204" pitchFamily="34" charset="0"/>
              </a:rPr>
              <a:t>Each member can build their own private and public profiles</a:t>
            </a:r>
          </a:p>
          <a:p>
            <a:pPr marL="457200" indent="-223838">
              <a:buClr>
                <a:srgbClr val="00B050"/>
              </a:buClr>
              <a:buSzPct val="110000"/>
              <a:buFont typeface="Arial" panose="020B0604020202020204" pitchFamily="34" charset="0"/>
              <a:buChar char="•"/>
            </a:pPr>
            <a:r>
              <a:rPr lang="en-US" sz="1580" dirty="0" smtClean="0">
                <a:latin typeface="Calibri" panose="020F0502020204030204" pitchFamily="34" charset="0"/>
              </a:rPr>
              <a:t>It is possible to upload content such as text messages, photos and videos.</a:t>
            </a:r>
          </a:p>
          <a:p>
            <a:pPr marL="457200" indent="-223838">
              <a:buClr>
                <a:srgbClr val="00B050"/>
              </a:buClr>
              <a:buSzPct val="110000"/>
              <a:buFont typeface="Arial" panose="020B0604020202020204" pitchFamily="34" charset="0"/>
              <a:buChar char="•"/>
            </a:pPr>
            <a:r>
              <a:rPr lang="en-US" sz="1580" dirty="0" smtClean="0">
                <a:latin typeface="Calibri" panose="020F0502020204030204" pitchFamily="34" charset="0"/>
              </a:rPr>
              <a:t>It is possible to ‘write on each others walls’</a:t>
            </a:r>
          </a:p>
          <a:p>
            <a:pPr marL="457200" indent="-223838">
              <a:buClr>
                <a:srgbClr val="00B050"/>
              </a:buClr>
              <a:buSzPct val="110000"/>
              <a:buFont typeface="Arial" panose="020B0604020202020204" pitchFamily="34" charset="0"/>
              <a:buChar char="•"/>
            </a:pPr>
            <a:r>
              <a:rPr lang="en-US" sz="1580" dirty="0" smtClean="0">
                <a:latin typeface="Calibri" panose="020F0502020204030204" pitchFamily="34" charset="0"/>
              </a:rPr>
              <a:t>Members are given free instant messaging and video chatting</a:t>
            </a:r>
          </a:p>
          <a:p>
            <a:pPr marL="457200" indent="-223838">
              <a:buClr>
                <a:srgbClr val="00B050"/>
              </a:buClr>
              <a:buSzPct val="110000"/>
              <a:buFont typeface="Arial" panose="020B0604020202020204" pitchFamily="34" charset="0"/>
              <a:buChar char="•"/>
            </a:pPr>
            <a:r>
              <a:rPr lang="en-US" sz="1580" dirty="0" smtClean="0">
                <a:latin typeface="Calibri" panose="020F0502020204030204" pitchFamily="34" charset="0"/>
              </a:rPr>
              <a:t>It is possible to email other members within the community</a:t>
            </a:r>
          </a:p>
          <a:p>
            <a:pPr marL="457200" indent="-223838">
              <a:buClr>
                <a:srgbClr val="00B050"/>
              </a:buClr>
              <a:buSzPct val="110000"/>
              <a:buFont typeface="Arial" panose="020B0604020202020204" pitchFamily="34" charset="0"/>
              <a:buChar char="•"/>
            </a:pPr>
            <a:r>
              <a:rPr lang="en-US" sz="1580" dirty="0" smtClean="0">
                <a:latin typeface="Calibri" panose="020F0502020204030204" pitchFamily="34" charset="0"/>
              </a:rPr>
              <a:t>Members can create pages where they can post photos, articles and so on</a:t>
            </a:r>
          </a:p>
          <a:p>
            <a:pPr marL="457200" indent="-223838">
              <a:buClr>
                <a:srgbClr val="00B050"/>
              </a:buClr>
              <a:buSzPct val="110000"/>
              <a:buFont typeface="Arial" panose="020B0604020202020204" pitchFamily="34" charset="0"/>
              <a:buChar char="•"/>
            </a:pPr>
            <a:r>
              <a:rPr lang="en-US" sz="1580" dirty="0" smtClean="0">
                <a:latin typeface="Calibri" panose="020F0502020204030204" pitchFamily="34" charset="0"/>
              </a:rPr>
              <a:t>It is possible to invite people to become friends</a:t>
            </a:r>
          </a:p>
          <a:p>
            <a:pPr marL="457200" indent="-223838">
              <a:buClr>
                <a:srgbClr val="00B050"/>
              </a:buClr>
              <a:buSzPct val="110000"/>
              <a:buFont typeface="Arial" panose="020B0604020202020204" pitchFamily="34" charset="0"/>
              <a:buChar char="•"/>
            </a:pPr>
            <a:r>
              <a:rPr lang="en-US" sz="1580" dirty="0" smtClean="0">
                <a:latin typeface="Calibri" panose="020F0502020204030204" pitchFamily="34" charset="0"/>
              </a:rPr>
              <a:t>Members have control over who can access their private or personal data.</a:t>
            </a:r>
            <a:endParaRPr lang="en-US" sz="1580" dirty="0">
              <a:latin typeface="Calibri" panose="020F0502020204030204" pitchFamily="34" charset="0"/>
            </a:endParaRPr>
          </a:p>
        </p:txBody>
      </p:sp>
      <p:pic>
        <p:nvPicPr>
          <p:cNvPr id="3" name="Picture 2" descr="http://southernharmonyclub.com/wp-content/uploads/Screen-shot-2012-01-17-at-10.30.50-AM-400x23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68144" y="1196752"/>
            <a:ext cx="2933936" cy="1694348"/>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www.aarnasystems.com/blog/wp-content/uploads/2015/06/16-10-13-Social-media_011.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68144" y="3061132"/>
            <a:ext cx="2933936" cy="1303972"/>
          </a:xfrm>
          <a:prstGeom prst="rect">
            <a:avLst/>
          </a:prstGeom>
          <a:effectLst>
            <a:outerShdw blurRad="1651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How Social Networks Have Changed The Worl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04005" y="4535136"/>
            <a:ext cx="2898076" cy="1630168"/>
          </a:xfrm>
          <a:prstGeom prst="rect">
            <a:avLst/>
          </a:prstGeom>
          <a:effectLst>
            <a:outerShdw blurRad="165100" dist="38100" dir="2700000" sx="102000" sy="102000" algn="tl" rotWithShape="0">
              <a:prstClr val="black">
                <a:alpha val="40000"/>
              </a:prstClr>
            </a:outerShdw>
          </a:effectLst>
        </p:spPr>
      </p:pic>
      <p:sp>
        <p:nvSpPr>
          <p:cNvPr id="9" name="Title 1"/>
          <p:cNvSpPr>
            <a:spLocks noGrp="1"/>
          </p:cNvSpPr>
          <p:nvPr>
            <p:ph type="title"/>
          </p:nvPr>
        </p:nvSpPr>
        <p:spPr>
          <a:xfrm>
            <a:off x="70266" y="72008"/>
            <a:ext cx="8859452" cy="548680"/>
          </a:xfrm>
        </p:spPr>
        <p:txBody>
          <a:bodyPr>
            <a:noAutofit/>
          </a:bodyPr>
          <a:lstStyle/>
          <a:p>
            <a:r>
              <a:rPr lang="en-GB" sz="3000" dirty="0" smtClean="0"/>
              <a:t>4.2 – Communication Technology – Social Networking</a:t>
            </a:r>
            <a:endParaRPr lang="en-US" sz="3000" b="1" dirty="0"/>
          </a:p>
        </p:txBody>
      </p:sp>
    </p:spTree>
    <p:extLst>
      <p:ext uri="{BB962C8B-B14F-4D97-AF65-F5344CB8AC3E}">
        <p14:creationId xmlns:p14="http://schemas.microsoft.com/office/powerpoint/2010/main" val="3360744326"/>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Autofit/>
          </a:bodyPr>
          <a:lstStyle/>
          <a:p>
            <a:r>
              <a:rPr lang="en-GB" sz="3100" dirty="0">
                <a:latin typeface="Arial" panose="020B0604020202020204" pitchFamily="34" charset="0"/>
                <a:cs typeface="Arial" panose="020B0604020202020204" pitchFamily="34" charset="0"/>
              </a:rPr>
              <a:t>4.2 – Communication Technology – </a:t>
            </a:r>
            <a:r>
              <a:rPr lang="en-GB" altLang="en-US" sz="3100" dirty="0" smtClean="0">
                <a:latin typeface="Arial" panose="020B0604020202020204" pitchFamily="34" charset="0"/>
                <a:cs typeface="Arial" panose="020B0604020202020204" pitchFamily="34" charset="0"/>
              </a:rPr>
              <a:t>Scenarios</a:t>
            </a:r>
          </a:p>
        </p:txBody>
      </p:sp>
      <p:graphicFrame>
        <p:nvGraphicFramePr>
          <p:cNvPr id="2" name="Table 1"/>
          <p:cNvGraphicFramePr>
            <a:graphicFrameLocks noGrp="1"/>
          </p:cNvGraphicFramePr>
          <p:nvPr>
            <p:extLst>
              <p:ext uri="{D42A27DB-BD31-4B8C-83A1-F6EECF244321}">
                <p14:modId xmlns:p14="http://schemas.microsoft.com/office/powerpoint/2010/main" val="3344087462"/>
              </p:ext>
            </p:extLst>
          </p:nvPr>
        </p:nvGraphicFramePr>
        <p:xfrm>
          <a:off x="251520" y="1070912"/>
          <a:ext cx="8568950" cy="5547360"/>
        </p:xfrm>
        <a:graphic>
          <a:graphicData uri="http://schemas.openxmlformats.org/drawingml/2006/table">
            <a:tbl>
              <a:tblPr firstRow="1" bandRow="1">
                <a:tableStyleId>{5C22544A-7EE6-4342-B048-85BDC9FD1C3A}</a:tableStyleId>
              </a:tblPr>
              <a:tblGrid>
                <a:gridCol w="1440160"/>
                <a:gridCol w="1224136"/>
                <a:gridCol w="1872208"/>
                <a:gridCol w="1800200"/>
                <a:gridCol w="223224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altLang="en-US" sz="1100" b="1" kern="1200" dirty="0" smtClean="0">
                          <a:solidFill>
                            <a:schemeClr val="lt1"/>
                          </a:solidFill>
                          <a:latin typeface="Arial" panose="020B0604020202020204" pitchFamily="34" charset="0"/>
                          <a:ea typeface="+mn-ea"/>
                          <a:cs typeface="Arial" panose="020B0604020202020204" pitchFamily="34" charset="0"/>
                        </a:rPr>
                        <a:t>Clare is a student looking for a work experience placement over the Summer holidays. There are a number of IT companies local to her area and she is unsure which communication method she should use to make the best impression.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100" dirty="0" smtClean="0">
                          <a:latin typeface="Arial" panose="020B0604020202020204" pitchFamily="34" charset="0"/>
                          <a:cs typeface="Arial" panose="020B0604020202020204" pitchFamily="34" charset="0"/>
                        </a:rPr>
                        <a:t>A new driver has just passed their driving test and wants to keep friends and family up to date about their driving adventures. Suggest a communication method.</a:t>
                      </a:r>
                    </a:p>
                    <a:p>
                      <a:endParaRPr kumimoji="0" lang="en-GB" sz="1100" b="1" kern="1200" dirty="0">
                        <a:solidFill>
                          <a:schemeClr val="lt1"/>
                        </a:solidFill>
                        <a:latin typeface="Arial" panose="020B0604020202020204" pitchFamily="34" charset="0"/>
                        <a:ea typeface="+mn-ea"/>
                        <a:cs typeface="Arial" panose="020B0604020202020204" pitchFamily="34" charset="0"/>
                      </a:endParaRPr>
                    </a:p>
                  </a:txBody>
                  <a:tcPr/>
                </a:tc>
                <a:tc>
                  <a:txBody>
                    <a:bodyPr/>
                    <a:lstStyle/>
                    <a:p>
                      <a:r>
                        <a:rPr kumimoji="0" lang="en-US" sz="1100" b="1" kern="1200" dirty="0" smtClean="0">
                          <a:solidFill>
                            <a:schemeClr val="lt1"/>
                          </a:solidFill>
                          <a:latin typeface="Arial" panose="020B0604020202020204" pitchFamily="34" charset="0"/>
                          <a:ea typeface="+mn-ea"/>
                          <a:cs typeface="Arial" panose="020B0604020202020204" pitchFamily="34" charset="0"/>
                        </a:rPr>
                        <a:t>Technical Solutions secretary has been asked by the managing director to inform all staff that there will be a staff meeting a week on Thursday.  Everyone must be present. Technical solutions staff have access to email and instant messenger. Some staff are known not to read either on a regular basis.</a:t>
                      </a:r>
                    </a:p>
                  </a:txBody>
                  <a:tcPr/>
                </a:tc>
                <a:tc>
                  <a:txBody>
                    <a:bodyPr/>
                    <a:lstStyle/>
                    <a:p>
                      <a:r>
                        <a:rPr kumimoji="0" lang="en-US" sz="1100" b="1" kern="1200" dirty="0" smtClean="0">
                          <a:solidFill>
                            <a:schemeClr val="lt1"/>
                          </a:solidFill>
                          <a:latin typeface="Arial" panose="020B0604020202020204" pitchFamily="34" charset="0"/>
                          <a:ea typeface="+mn-ea"/>
                          <a:cs typeface="Arial" panose="020B0604020202020204" pitchFamily="34" charset="0"/>
                        </a:rPr>
                        <a:t>A website development company are running a promotional upgrade offer to new and existing customers for two weeks only. The company is considering which communication method would be best to launch their advertising campaign.</a:t>
                      </a:r>
                    </a:p>
                  </a:txBody>
                  <a:tcPr/>
                </a:tc>
                <a:tc>
                  <a:txBody>
                    <a:bodyPr/>
                    <a:lstStyle/>
                    <a:p>
                      <a:r>
                        <a:rPr kumimoji="0" lang="en-US" sz="1100" b="1" kern="1200" dirty="0" smtClean="0">
                          <a:solidFill>
                            <a:schemeClr val="lt1"/>
                          </a:solidFill>
                          <a:latin typeface="Arial" panose="020B0604020202020204" pitchFamily="34" charset="0"/>
                          <a:ea typeface="+mn-ea"/>
                          <a:cs typeface="Arial" panose="020B0604020202020204" pitchFamily="34" charset="0"/>
                        </a:rPr>
                        <a:t>A junior clerk, Sam has had a new idea of how to deliver training to other colleagues in a large company. Sam’s line manager is so impressed that they told Sam to pass on his idea to Senior management. Suggest a communication method for Sam to use.</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100" dirty="0" smtClean="0">
                          <a:latin typeface="Arial" panose="020B0604020202020204" pitchFamily="34" charset="0"/>
                          <a:cs typeface="Arial" panose="020B0604020202020204" pitchFamily="34" charset="0"/>
                        </a:rPr>
                        <a:t>Desktop Upcycles is a medium sized company that rebuilds donated desktops PCs to pass on to charitable organisations. The company has renewed its policies for health and safety and mobile phone usage at work. All employees need to read and sign the new policies.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100" dirty="0" smtClean="0">
                          <a:latin typeface="Arial" panose="020B0604020202020204" pitchFamily="34" charset="0"/>
                          <a:cs typeface="Arial" panose="020B0604020202020204" pitchFamily="34" charset="0"/>
                        </a:rPr>
                        <a:t>A software development company director has been late to the start of important meetings. She requires a method of organising her daily schedule in order to prevent future late arrivals. </a:t>
                      </a:r>
                    </a:p>
                  </a:txBody>
                  <a:tcPr/>
                </a:tc>
                <a:tc>
                  <a:txBody>
                    <a:bodyPr/>
                    <a:lstStyle/>
                    <a:p>
                      <a:pPr marL="0" indent="0" eaLnBrk="1" hangingPunct="1">
                        <a:buFont typeface="Arial" panose="020B0604020202020204" pitchFamily="34" charset="0"/>
                        <a:buNone/>
                      </a:pPr>
                      <a:r>
                        <a:rPr lang="en-GB" altLang="en-US" sz="1100" dirty="0" smtClean="0">
                          <a:latin typeface="Arial" panose="020B0604020202020204" pitchFamily="34" charset="0"/>
                          <a:cs typeface="Arial" panose="020B0604020202020204" pitchFamily="34" charset="0"/>
                        </a:rPr>
                        <a:t>An international company based in the UK and the US have a team of employees that need to regularly communicate together. Due to the nature of their business, decisions need to be made quickly but consultation is essential. They have tried to use video conferencing but they found that a quick two-minute question would turn into a 30 minute meeting. Can you suggest an alternative?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100" b="0" kern="1200" dirty="0" smtClean="0">
                          <a:solidFill>
                            <a:schemeClr val="tx1"/>
                          </a:solidFill>
                          <a:latin typeface="Arial" panose="020B0604020202020204" pitchFamily="34" charset="0"/>
                          <a:ea typeface="+mn-ea"/>
                          <a:cs typeface="Arial" panose="020B0604020202020204" pitchFamily="34" charset="0"/>
                        </a:rPr>
                        <a:t>Mohammed is an IT apprentice for a local business MobApps. Mohammed attends college one day a week. In order for Mohammed to pass his latest college assignment his tutor has asked Mohammed to keep an accurate record of all the activities he is involved with at MobApps. </a:t>
                      </a:r>
                      <a:endParaRPr kumimoji="0" lang="en-GB" sz="1100" b="0" kern="1200" dirty="0" smtClean="0">
                        <a:solidFill>
                          <a:schemeClr val="tx1"/>
                        </a:solidFill>
                        <a:latin typeface="Arial" panose="020B0604020202020204" pitchFamily="34" charset="0"/>
                        <a:ea typeface="+mn-ea"/>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100" dirty="0" smtClean="0">
                          <a:latin typeface="Arial" panose="020B0604020202020204" pitchFamily="34" charset="0"/>
                          <a:cs typeface="Arial" panose="020B0604020202020204" pitchFamily="34" charset="0"/>
                        </a:rPr>
                        <a:t>A college tutor is running an eight week computer skills course.  He will conduct the initial skills audit meetings with individual students face to face in the first two weeks. The rest of the course will be completed online. At the end of the eight weeks the tutor must have another meeting to confirm to each student they have passed the course. The students are based all over the UK and do not have the time or funds to meet face to face with the tutor again. Suggest and justify an alternative.</a:t>
                      </a:r>
                    </a:p>
                  </a:txBody>
                  <a:tcPr/>
                </a:tc>
              </a:tr>
            </a:tbl>
          </a:graphicData>
        </a:graphic>
      </p:graphicFrame>
    </p:spTree>
    <p:extLst>
      <p:ext uri="{BB962C8B-B14F-4D97-AF65-F5344CB8AC3E}">
        <p14:creationId xmlns:p14="http://schemas.microsoft.com/office/powerpoint/2010/main" val="8736073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41548368"/>
              </p:ext>
            </p:extLst>
          </p:nvPr>
        </p:nvGraphicFramePr>
        <p:xfrm>
          <a:off x="323529" y="1808832"/>
          <a:ext cx="8496942" cy="3708400"/>
        </p:xfrm>
        <a:graphic>
          <a:graphicData uri="http://schemas.openxmlformats.org/drawingml/2006/table">
            <a:tbl>
              <a:tblPr firstRow="1" bandRow="1">
                <a:tableStyleId>{5C22544A-7EE6-4342-B048-85BDC9FD1C3A}</a:tableStyleId>
              </a:tblPr>
              <a:tblGrid>
                <a:gridCol w="1152127"/>
                <a:gridCol w="4512501"/>
                <a:gridCol w="2832314"/>
              </a:tblGrid>
              <a:tr h="370840">
                <a:tc>
                  <a:txBody>
                    <a:bodyPr/>
                    <a:lstStyle/>
                    <a:p>
                      <a:r>
                        <a:rPr lang="en-US" dirty="0" smtClean="0"/>
                        <a:t>Scenario</a:t>
                      </a:r>
                      <a:endParaRPr lang="en-GB" dirty="0"/>
                    </a:p>
                  </a:txBody>
                  <a:tcPr/>
                </a:tc>
                <a:tc>
                  <a:txBody>
                    <a:bodyPr/>
                    <a:lstStyle/>
                    <a:p>
                      <a:r>
                        <a:rPr lang="en-US" dirty="0" smtClean="0"/>
                        <a:t>Communication technology</a:t>
                      </a:r>
                      <a:endParaRPr lang="en-GB" dirty="0"/>
                    </a:p>
                  </a:txBody>
                  <a:tcPr/>
                </a:tc>
                <a:tc>
                  <a:txBody>
                    <a:bodyPr/>
                    <a:lstStyle/>
                    <a:p>
                      <a:r>
                        <a:rPr lang="en-US" dirty="0" smtClean="0"/>
                        <a:t>Justification</a:t>
                      </a:r>
                      <a:endParaRPr lang="en-GB" dirty="0"/>
                    </a:p>
                  </a:txBody>
                  <a:tcPr/>
                </a:tc>
              </a:tr>
              <a:tr h="370840">
                <a:tc>
                  <a:txBody>
                    <a:bodyPr/>
                    <a:lstStyle/>
                    <a:p>
                      <a:r>
                        <a:rPr lang="en-US" dirty="0" smtClean="0"/>
                        <a:t>A</a:t>
                      </a:r>
                      <a:endParaRPr lang="en-GB" dirty="0"/>
                    </a:p>
                  </a:txBody>
                  <a:tcPr/>
                </a:tc>
                <a:tc>
                  <a:txBody>
                    <a:bodyPr/>
                    <a:lstStyle/>
                    <a:p>
                      <a:endParaRPr lang="en-GB" dirty="0"/>
                    </a:p>
                  </a:txBody>
                  <a:tcPr/>
                </a:tc>
                <a:tc>
                  <a:txBody>
                    <a:bodyPr/>
                    <a:lstStyle/>
                    <a:p>
                      <a:endParaRPr lang="en-GB" dirty="0"/>
                    </a:p>
                  </a:txBody>
                  <a:tcPr/>
                </a:tc>
              </a:tr>
              <a:tr h="370840">
                <a:tc>
                  <a:txBody>
                    <a:bodyPr/>
                    <a:lstStyle/>
                    <a:p>
                      <a:r>
                        <a:rPr lang="en-US" dirty="0" smtClean="0"/>
                        <a:t>B</a:t>
                      </a:r>
                      <a:endParaRPr lang="en-GB" dirty="0"/>
                    </a:p>
                  </a:txBody>
                  <a:tcPr/>
                </a:tc>
                <a:tc>
                  <a:txBody>
                    <a:bodyPr/>
                    <a:lstStyle/>
                    <a:p>
                      <a:endParaRPr lang="en-GB" dirty="0"/>
                    </a:p>
                  </a:txBody>
                  <a:tcPr/>
                </a:tc>
                <a:tc>
                  <a:txBody>
                    <a:bodyPr/>
                    <a:lstStyle/>
                    <a:p>
                      <a:endParaRPr lang="en-GB" dirty="0"/>
                    </a:p>
                  </a:txBody>
                  <a:tcPr/>
                </a:tc>
              </a:tr>
              <a:tr h="370840">
                <a:tc>
                  <a:txBody>
                    <a:bodyPr/>
                    <a:lstStyle/>
                    <a:p>
                      <a:r>
                        <a:rPr lang="en-US" dirty="0" smtClean="0"/>
                        <a:t>C</a:t>
                      </a:r>
                      <a:endParaRPr lang="en-GB" dirty="0"/>
                    </a:p>
                  </a:txBody>
                  <a:tcPr/>
                </a:tc>
                <a:tc>
                  <a:txBody>
                    <a:bodyPr/>
                    <a:lstStyle/>
                    <a:p>
                      <a:endParaRPr lang="en-GB" dirty="0"/>
                    </a:p>
                  </a:txBody>
                  <a:tcPr/>
                </a:tc>
                <a:tc>
                  <a:txBody>
                    <a:bodyPr/>
                    <a:lstStyle/>
                    <a:p>
                      <a:endParaRPr lang="en-GB" dirty="0"/>
                    </a:p>
                  </a:txBody>
                  <a:tcPr/>
                </a:tc>
              </a:tr>
              <a:tr h="370840">
                <a:tc>
                  <a:txBody>
                    <a:bodyPr/>
                    <a:lstStyle/>
                    <a:p>
                      <a:r>
                        <a:rPr lang="en-US" dirty="0" smtClean="0"/>
                        <a:t>D</a:t>
                      </a:r>
                      <a:endParaRPr lang="en-GB" dirty="0"/>
                    </a:p>
                  </a:txBody>
                  <a:tcPr/>
                </a:tc>
                <a:tc>
                  <a:txBody>
                    <a:bodyPr/>
                    <a:lstStyle/>
                    <a:p>
                      <a:endParaRPr lang="en-GB" dirty="0"/>
                    </a:p>
                  </a:txBody>
                  <a:tcPr/>
                </a:tc>
                <a:tc>
                  <a:txBody>
                    <a:bodyPr/>
                    <a:lstStyle/>
                    <a:p>
                      <a:endParaRPr lang="en-GB" dirty="0"/>
                    </a:p>
                  </a:txBody>
                  <a:tcPr/>
                </a:tc>
              </a:tr>
              <a:tr h="370840">
                <a:tc>
                  <a:txBody>
                    <a:bodyPr/>
                    <a:lstStyle/>
                    <a:p>
                      <a:r>
                        <a:rPr lang="en-US" dirty="0" smtClean="0"/>
                        <a:t>F</a:t>
                      </a:r>
                      <a:endParaRPr lang="en-GB" dirty="0"/>
                    </a:p>
                  </a:txBody>
                  <a:tcPr/>
                </a:tc>
                <a:tc>
                  <a:txBody>
                    <a:bodyPr/>
                    <a:lstStyle/>
                    <a:p>
                      <a:endParaRPr lang="en-GB" dirty="0"/>
                    </a:p>
                  </a:txBody>
                  <a:tcPr/>
                </a:tc>
                <a:tc>
                  <a:txBody>
                    <a:bodyPr/>
                    <a:lstStyle/>
                    <a:p>
                      <a:endParaRPr lang="en-GB" dirty="0"/>
                    </a:p>
                  </a:txBody>
                  <a:tcPr/>
                </a:tc>
              </a:tr>
              <a:tr h="370840">
                <a:tc>
                  <a:txBody>
                    <a:bodyPr/>
                    <a:lstStyle/>
                    <a:p>
                      <a:r>
                        <a:rPr lang="en-US" dirty="0" smtClean="0"/>
                        <a:t>G</a:t>
                      </a:r>
                      <a:endParaRPr lang="en-GB" dirty="0"/>
                    </a:p>
                  </a:txBody>
                  <a:tcPr/>
                </a:tc>
                <a:tc>
                  <a:txBody>
                    <a:bodyPr/>
                    <a:lstStyle/>
                    <a:p>
                      <a:endParaRPr lang="en-GB" dirty="0"/>
                    </a:p>
                  </a:txBody>
                  <a:tcPr/>
                </a:tc>
                <a:tc>
                  <a:txBody>
                    <a:bodyPr/>
                    <a:lstStyle/>
                    <a:p>
                      <a:endParaRPr lang="en-GB" dirty="0"/>
                    </a:p>
                  </a:txBody>
                  <a:tcPr/>
                </a:tc>
              </a:tr>
              <a:tr h="370840">
                <a:tc>
                  <a:txBody>
                    <a:bodyPr/>
                    <a:lstStyle/>
                    <a:p>
                      <a:r>
                        <a:rPr lang="en-US" dirty="0" smtClean="0"/>
                        <a:t>H</a:t>
                      </a:r>
                      <a:endParaRPr lang="en-GB" dirty="0"/>
                    </a:p>
                  </a:txBody>
                  <a:tcPr/>
                </a:tc>
                <a:tc>
                  <a:txBody>
                    <a:bodyPr/>
                    <a:lstStyle/>
                    <a:p>
                      <a:endParaRPr lang="en-GB" dirty="0"/>
                    </a:p>
                  </a:txBody>
                  <a:tcPr/>
                </a:tc>
                <a:tc>
                  <a:txBody>
                    <a:bodyPr/>
                    <a:lstStyle/>
                    <a:p>
                      <a:endParaRPr lang="en-GB" dirty="0"/>
                    </a:p>
                  </a:txBody>
                  <a:tcPr/>
                </a:tc>
              </a:tr>
              <a:tr h="370840">
                <a:tc>
                  <a:txBody>
                    <a:bodyPr/>
                    <a:lstStyle/>
                    <a:p>
                      <a:r>
                        <a:rPr lang="en-US" dirty="0" smtClean="0"/>
                        <a:t>I</a:t>
                      </a:r>
                      <a:endParaRPr lang="en-GB" dirty="0"/>
                    </a:p>
                  </a:txBody>
                  <a:tcPr/>
                </a:tc>
                <a:tc>
                  <a:txBody>
                    <a:bodyPr/>
                    <a:lstStyle/>
                    <a:p>
                      <a:endParaRPr lang="en-GB" dirty="0"/>
                    </a:p>
                  </a:txBody>
                  <a:tcPr/>
                </a:tc>
                <a:tc>
                  <a:txBody>
                    <a:bodyPr/>
                    <a:lstStyle/>
                    <a:p>
                      <a:endParaRPr lang="en-GB" dirty="0"/>
                    </a:p>
                  </a:txBody>
                  <a:tcPr/>
                </a:tc>
              </a:tr>
              <a:tr h="370840">
                <a:tc>
                  <a:txBody>
                    <a:bodyPr/>
                    <a:lstStyle/>
                    <a:p>
                      <a:r>
                        <a:rPr lang="en-US" dirty="0" smtClean="0"/>
                        <a:t>J</a:t>
                      </a:r>
                      <a:endParaRPr lang="en-GB" dirty="0"/>
                    </a:p>
                  </a:txBody>
                  <a:tcPr/>
                </a:tc>
                <a:tc>
                  <a:txBody>
                    <a:bodyPr/>
                    <a:lstStyle/>
                    <a:p>
                      <a:endParaRPr lang="en-GB" dirty="0"/>
                    </a:p>
                  </a:txBody>
                  <a:tcPr/>
                </a:tc>
                <a:tc>
                  <a:txBody>
                    <a:bodyPr/>
                    <a:lstStyle/>
                    <a:p>
                      <a:endParaRPr lang="en-GB" dirty="0"/>
                    </a:p>
                  </a:txBody>
                  <a:tcPr/>
                </a:tc>
              </a:tr>
            </a:tbl>
          </a:graphicData>
        </a:graphic>
      </p:graphicFrame>
      <p:sp>
        <p:nvSpPr>
          <p:cNvPr id="5" name="TextBox 4"/>
          <p:cNvSpPr txBox="1"/>
          <p:nvPr/>
        </p:nvSpPr>
        <p:spPr>
          <a:xfrm>
            <a:off x="251520" y="1052736"/>
            <a:ext cx="8568951" cy="646331"/>
          </a:xfrm>
          <a:prstGeom prst="rect">
            <a:avLst/>
          </a:prstGeom>
          <a:noFill/>
        </p:spPr>
        <p:txBody>
          <a:bodyPr wrap="square" rtlCol="0">
            <a:spAutoFit/>
          </a:bodyPr>
          <a:lstStyle/>
          <a:p>
            <a:r>
              <a:rPr lang="en-US" b="1" dirty="0" smtClean="0">
                <a:solidFill>
                  <a:srgbClr val="FF0000"/>
                </a:solidFill>
              </a:rPr>
              <a:t>Task 06 </a:t>
            </a:r>
            <a:r>
              <a:rPr lang="en-US" dirty="0" smtClean="0">
                <a:solidFill>
                  <a:srgbClr val="FF0000"/>
                </a:solidFill>
              </a:rPr>
              <a:t>– Using the previous table, choose the communication technology appropriate for the given scenario and justify the technology.</a:t>
            </a:r>
            <a:endParaRPr lang="en-GB" dirty="0">
              <a:solidFill>
                <a:srgbClr val="FF0000"/>
              </a:solidFill>
            </a:endParaRPr>
          </a:p>
        </p:txBody>
      </p:sp>
      <p:sp>
        <p:nvSpPr>
          <p:cNvPr id="8" name="Title 1"/>
          <p:cNvSpPr>
            <a:spLocks noGrp="1"/>
          </p:cNvSpPr>
          <p:nvPr>
            <p:ph type="title"/>
          </p:nvPr>
        </p:nvSpPr>
        <p:spPr>
          <a:xfrm>
            <a:off x="70266" y="72008"/>
            <a:ext cx="8859452" cy="548680"/>
          </a:xfrm>
        </p:spPr>
        <p:txBody>
          <a:bodyPr>
            <a:noAutofit/>
          </a:bodyPr>
          <a:lstStyle/>
          <a:p>
            <a:r>
              <a:rPr lang="en-GB" sz="3100" dirty="0">
                <a:latin typeface="Arial" panose="020B0604020202020204" pitchFamily="34" charset="0"/>
                <a:cs typeface="Arial" panose="020B0604020202020204" pitchFamily="34" charset="0"/>
              </a:rPr>
              <a:t>4.2 – Communication Technology – </a:t>
            </a:r>
            <a:r>
              <a:rPr lang="en-GB" altLang="en-US" sz="3100" dirty="0" smtClean="0">
                <a:latin typeface="Arial" panose="020B0604020202020204" pitchFamily="34" charset="0"/>
                <a:cs typeface="Arial" panose="020B0604020202020204" pitchFamily="34" charset="0"/>
              </a:rPr>
              <a:t>Scenarios</a:t>
            </a:r>
          </a:p>
        </p:txBody>
      </p:sp>
    </p:spTree>
    <p:extLst>
      <p:ext uri="{BB962C8B-B14F-4D97-AF65-F5344CB8AC3E}">
        <p14:creationId xmlns:p14="http://schemas.microsoft.com/office/powerpoint/2010/main" val="700236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GB" sz="3600" b="1" dirty="0" smtClean="0"/>
              <a:t>Assignment Scenario</a:t>
            </a:r>
          </a:p>
        </p:txBody>
      </p:sp>
      <p:sp>
        <p:nvSpPr>
          <p:cNvPr id="2" name="Rectangle 1"/>
          <p:cNvSpPr/>
          <p:nvPr/>
        </p:nvSpPr>
        <p:spPr>
          <a:xfrm>
            <a:off x="304800" y="1143000"/>
            <a:ext cx="8534400" cy="5716950"/>
          </a:xfrm>
          <a:prstGeom prst="rect">
            <a:avLst/>
          </a:prstGeom>
        </p:spPr>
        <p:txBody>
          <a:bodyPr wrap="square">
            <a:spAutoFit/>
          </a:bodyPr>
          <a:lstStyle/>
          <a:p>
            <a:pPr marL="395288" indent="-395288">
              <a:buClr>
                <a:srgbClr val="00B050"/>
              </a:buClr>
              <a:buFont typeface="Wingdings 3" panose="05040102010807070707" pitchFamily="18" charset="2"/>
              <a:buChar char=""/>
            </a:pPr>
            <a:r>
              <a:rPr lang="en-GB" sz="2150" dirty="0">
                <a:latin typeface="Arial" panose="020B0604020202020204" pitchFamily="34" charset="0"/>
                <a:cs typeface="Arial" panose="020B0604020202020204" pitchFamily="34" charset="0"/>
              </a:rPr>
              <a:t>There are </a:t>
            </a:r>
            <a:r>
              <a:rPr lang="en-GB" sz="2150" dirty="0" smtClean="0">
                <a:latin typeface="Arial" panose="020B0604020202020204" pitchFamily="34" charset="0"/>
                <a:cs typeface="Arial" panose="020B0604020202020204" pitchFamily="34" charset="0"/>
              </a:rPr>
              <a:t>6 </a:t>
            </a:r>
            <a:r>
              <a:rPr lang="en-GB" sz="2150" dirty="0">
                <a:latin typeface="Arial" panose="020B0604020202020204" pitchFamily="34" charset="0"/>
                <a:cs typeface="Arial" panose="020B0604020202020204" pitchFamily="34" charset="0"/>
              </a:rPr>
              <a:t>sections to this Theory Unit, each of which will give you a basic understanding and practice at possible exam questions. It will involve gaining knowledge towards the answers.</a:t>
            </a:r>
          </a:p>
          <a:p>
            <a:pPr marL="395288" indent="-395288">
              <a:buClr>
                <a:srgbClr val="00B050"/>
              </a:buClr>
              <a:buFont typeface="Wingdings 3" panose="05040102010807070707" pitchFamily="18" charset="2"/>
              <a:buChar char=""/>
            </a:pPr>
            <a:r>
              <a:rPr lang="en-GB" sz="2150" dirty="0">
                <a:latin typeface="Arial" panose="020B0604020202020204" pitchFamily="34" charset="0"/>
                <a:cs typeface="Arial" panose="020B0604020202020204" pitchFamily="34" charset="0"/>
              </a:rPr>
              <a:t>This is not a wrote learning course, you will need to understand the basics of ICT in order to adapt your knowledge towards companies and their needs. </a:t>
            </a:r>
            <a:r>
              <a:rPr lang="en-GB" sz="2150" dirty="0" smtClean="0">
                <a:latin typeface="Arial" panose="020B0604020202020204" pitchFamily="34" charset="0"/>
                <a:cs typeface="Arial" panose="020B0604020202020204" pitchFamily="34" charset="0"/>
              </a:rPr>
              <a:t>For </a:t>
            </a:r>
            <a:r>
              <a:rPr lang="en-GB" sz="2150" b="1" dirty="0" smtClean="0">
                <a:latin typeface="Arial" panose="020B0604020202020204" pitchFamily="34" charset="0"/>
                <a:cs typeface="Arial" panose="020B0604020202020204" pitchFamily="34" charset="0"/>
              </a:rPr>
              <a:t>LO4</a:t>
            </a:r>
            <a:r>
              <a:rPr lang="en-GB" sz="2150" dirty="0" smtClean="0">
                <a:latin typeface="Arial" panose="020B0604020202020204" pitchFamily="34" charset="0"/>
                <a:cs typeface="Arial" panose="020B0604020202020204" pitchFamily="34" charset="0"/>
              </a:rPr>
              <a:t>, this </a:t>
            </a:r>
            <a:r>
              <a:rPr lang="en-GB" sz="2150" dirty="0">
                <a:latin typeface="Arial" panose="020B0604020202020204" pitchFamily="34" charset="0"/>
                <a:cs typeface="Arial" panose="020B0604020202020204" pitchFamily="34" charset="0"/>
              </a:rPr>
              <a:t>will involve </a:t>
            </a:r>
            <a:r>
              <a:rPr lang="en-GB" sz="2150" dirty="0" smtClean="0">
                <a:latin typeface="Arial" panose="020B0604020202020204" pitchFamily="34" charset="0"/>
                <a:cs typeface="Arial" panose="020B0604020202020204" pitchFamily="34" charset="0"/>
              </a:rPr>
              <a:t>understanding: </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Communication skills</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Communication technology</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Personal attributes and job roles</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Ready for work</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Professional bodies</a:t>
            </a:r>
          </a:p>
          <a:p>
            <a:pPr marL="793750" indent="-395288">
              <a:buClr>
                <a:srgbClr val="00B050"/>
              </a:buClr>
              <a:buFont typeface="Arial" panose="020B0604020202020204" pitchFamily="34" charset="0"/>
              <a:buChar char="•"/>
            </a:pPr>
            <a:r>
              <a:rPr lang="en-US" sz="2150" dirty="0">
                <a:latin typeface="Arial" panose="020B0604020202020204" pitchFamily="34" charset="0"/>
                <a:cs typeface="Arial" panose="020B0604020202020204" pitchFamily="34" charset="0"/>
              </a:rPr>
              <a:t>Industry </a:t>
            </a:r>
            <a:r>
              <a:rPr lang="en-US" sz="2150" dirty="0" smtClean="0">
                <a:latin typeface="Arial" panose="020B0604020202020204" pitchFamily="34" charset="0"/>
                <a:cs typeface="Arial" panose="020B0604020202020204" pitchFamily="34" charset="0"/>
              </a:rPr>
              <a:t>certification</a:t>
            </a:r>
          </a:p>
          <a:p>
            <a:pPr marL="398463" indent="-395288">
              <a:buClr>
                <a:srgbClr val="00B050"/>
              </a:buClr>
              <a:buFont typeface="Wingdings 3" panose="05040102010807070707" pitchFamily="18" charset="2"/>
              <a:buChar char=""/>
            </a:pPr>
            <a:r>
              <a:rPr lang="en-GB" sz="2150" dirty="0" smtClean="0">
                <a:latin typeface="Arial" panose="020B0604020202020204" pitchFamily="34" charset="0"/>
                <a:cs typeface="Arial" panose="020B0604020202020204" pitchFamily="34" charset="0"/>
              </a:rPr>
              <a:t>In the exam you will be given precise questions requiring precise answers based on a scenario to answers questions from, and adapt your knowledge and use the key terms and named components to give a judgemental answer.</a:t>
            </a:r>
            <a:endParaRPr lang="en-GB" sz="21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89605"/>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1" y="1052736"/>
            <a:ext cx="6733058" cy="5424562"/>
          </a:xfrm>
          <a:prstGeom prst="rect">
            <a:avLst/>
          </a:prstGeom>
          <a:noFill/>
        </p:spPr>
        <p:txBody>
          <a:bodyPr wrap="square" rtlCol="0">
            <a:spAutoFit/>
          </a:bodyPr>
          <a:lstStyle/>
          <a:p>
            <a:pPr marL="285750" indent="-285750">
              <a:buClr>
                <a:srgbClr val="00B050"/>
              </a:buClr>
              <a:buFont typeface="Wingdings 3" panose="05040102010807070707" pitchFamily="18" charset="2"/>
              <a:buChar char=""/>
            </a:pPr>
            <a:r>
              <a:rPr lang="en-US" sz="1650" dirty="0"/>
              <a:t> Now every job involves being a leader but the qualities of a leader are admired and recognised in any job. Good leadership requires deep human qualities, not necessarily management processes</a:t>
            </a:r>
            <a:r>
              <a:rPr lang="en-US" sz="1650" dirty="0" smtClean="0"/>
              <a:t>.</a:t>
            </a:r>
          </a:p>
          <a:p>
            <a:pPr marL="285750" indent="-285750">
              <a:buClr>
                <a:srgbClr val="00B050"/>
              </a:buClr>
              <a:buFont typeface="Wingdings 3" panose="05040102010807070707" pitchFamily="18" charset="2"/>
              <a:buChar char=""/>
            </a:pPr>
            <a:r>
              <a:rPr lang="en-US" sz="1650" dirty="0"/>
              <a:t>Here are the six leadership styles Goleman uncovered among the managers he studied, as well as a brief analysis of the effects of each style on the corporate climate:</a:t>
            </a:r>
          </a:p>
          <a:p>
            <a:pPr marL="285750" indent="-285750">
              <a:buClr>
                <a:srgbClr val="00B050"/>
              </a:buClr>
              <a:buFont typeface="Wingdings 3" panose="05040102010807070707" pitchFamily="18" charset="2"/>
              <a:buChar char=""/>
            </a:pPr>
            <a:r>
              <a:rPr lang="en-US" sz="1650" b="1" dirty="0" smtClean="0"/>
              <a:t>The </a:t>
            </a:r>
            <a:r>
              <a:rPr lang="en-US" sz="1650" b="1" dirty="0"/>
              <a:t>pacesetting leader</a:t>
            </a:r>
            <a:r>
              <a:rPr lang="en-US" sz="1650" dirty="0"/>
              <a:t> </a:t>
            </a:r>
            <a:r>
              <a:rPr lang="en-US" sz="1650" dirty="0" smtClean="0"/>
              <a:t> - Expects </a:t>
            </a:r>
            <a:r>
              <a:rPr lang="en-US" sz="1650" dirty="0"/>
              <a:t>and models excellence and self-direction. If this style were summed up in one phrase, it would be "Do as I do, now." The pacesetting style works best when the team is already motivated and skilled, and the leader needs quick results. Used extensively, however, this style can overwhelm team members and squelch innovation</a:t>
            </a:r>
            <a:r>
              <a:rPr lang="en-US" sz="1650" dirty="0" smtClean="0"/>
              <a:t>.</a:t>
            </a:r>
            <a:endParaRPr lang="en-US" sz="1650" dirty="0"/>
          </a:p>
          <a:p>
            <a:pPr marL="285750" indent="-285750">
              <a:buClr>
                <a:srgbClr val="00B050"/>
              </a:buClr>
              <a:buFont typeface="Wingdings 3" panose="05040102010807070707" pitchFamily="18" charset="2"/>
              <a:buChar char=""/>
            </a:pPr>
            <a:r>
              <a:rPr lang="en-US" sz="1650" b="1" dirty="0"/>
              <a:t>The authoritative leader</a:t>
            </a:r>
            <a:r>
              <a:rPr lang="en-US" sz="1650" dirty="0"/>
              <a:t> </a:t>
            </a:r>
            <a:r>
              <a:rPr lang="en-US" sz="1650" dirty="0" smtClean="0"/>
              <a:t> - Mobilises </a:t>
            </a:r>
            <a:r>
              <a:rPr lang="en-US" sz="1650" dirty="0"/>
              <a:t>the team toward a common vision and focuses on end goals, leaving the means up to each individual. If this style were summed up in one phrase, it would be "Come with me." The authoritative style works best when the team needs a new vision because circumstances have changed, or when explicit guidance is not required. Authoritative leaders inspire an entrepreneurial spirit and vibrant enthusiasm for the mission. It is not the best fit when the leader is working with a team of experts who know more than him or her.</a:t>
            </a:r>
          </a:p>
        </p:txBody>
      </p:sp>
      <p:sp>
        <p:nvSpPr>
          <p:cNvPr id="8" name="Title 1"/>
          <p:cNvSpPr>
            <a:spLocks noGrp="1"/>
          </p:cNvSpPr>
          <p:nvPr>
            <p:ph type="title"/>
          </p:nvPr>
        </p:nvSpPr>
        <p:spPr>
          <a:xfrm>
            <a:off x="70266" y="72008"/>
            <a:ext cx="8859452" cy="548680"/>
          </a:xfrm>
        </p:spPr>
        <p:txBody>
          <a:bodyPr>
            <a:noAutofit/>
          </a:bodyPr>
          <a:lstStyle/>
          <a:p>
            <a:r>
              <a:rPr lang="en-GB" sz="3200" dirty="0" smtClean="0">
                <a:latin typeface="Arial" panose="020B0604020202020204" pitchFamily="34" charset="0"/>
                <a:cs typeface="Arial" panose="020B0604020202020204" pitchFamily="34" charset="0"/>
              </a:rPr>
              <a:t>4.3 </a:t>
            </a:r>
            <a:r>
              <a:rPr lang="en-GB" sz="32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Personal </a:t>
            </a:r>
            <a:r>
              <a:rPr lang="en-US" sz="3600" dirty="0">
                <a:latin typeface="Arial" panose="020B0604020202020204" pitchFamily="34" charset="0"/>
                <a:cs typeface="Arial" panose="020B0604020202020204" pitchFamily="34" charset="0"/>
              </a:rPr>
              <a:t>attributes and job roles </a:t>
            </a:r>
            <a:endParaRPr lang="en-US" sz="3600" b="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21810784"/>
              </p:ext>
            </p:extLst>
          </p:nvPr>
        </p:nvGraphicFramePr>
        <p:xfrm>
          <a:off x="7020272" y="1052736"/>
          <a:ext cx="1835893" cy="56304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The 3 leadership types, Autocratic, Democratic and Laissez-Faire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Which leader is your Principal?</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Belgium without a Parliament for 4 years, do we need leaders.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Dragon’s Den and leadership styles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happens in a Partnership?</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The problems when a leader is not good.</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Leadership change and company sales </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7"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74435" y="1079401"/>
            <a:ext cx="1746037"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237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1" y="1052736"/>
            <a:ext cx="6624736" cy="5355312"/>
          </a:xfrm>
          <a:prstGeom prst="rect">
            <a:avLst/>
          </a:prstGeom>
          <a:noFill/>
        </p:spPr>
        <p:txBody>
          <a:bodyPr wrap="square" rtlCol="0">
            <a:spAutoFit/>
          </a:bodyPr>
          <a:lstStyle/>
          <a:p>
            <a:pPr marL="285750" indent="-285750">
              <a:buClr>
                <a:srgbClr val="00B050"/>
              </a:buClr>
              <a:buFont typeface="Wingdings 3" panose="05040102010807070707" pitchFamily="18" charset="2"/>
              <a:buChar char=""/>
            </a:pPr>
            <a:r>
              <a:rPr lang="en-US" b="1" dirty="0" smtClean="0"/>
              <a:t>The </a:t>
            </a:r>
            <a:r>
              <a:rPr lang="en-US" b="1" dirty="0"/>
              <a:t>coercive leader</a:t>
            </a:r>
            <a:r>
              <a:rPr lang="en-US" dirty="0"/>
              <a:t> </a:t>
            </a:r>
            <a:r>
              <a:rPr lang="en-US" dirty="0" smtClean="0"/>
              <a:t>- Demands </a:t>
            </a:r>
            <a:r>
              <a:rPr lang="en-US" dirty="0"/>
              <a:t>immediate compliance. If this style were summed up in one phrase, it would be "Do what I tell you." The coercive style is most effective in times of crisis, such as in a company turnaround or a takeover attempt, or during an actual emergency like a tornado or a fire. This style can also help control a problem teammate when everything else has failed. However, it should be avoided in almost every other case because it can alienate people and stifle flexibility and inventiveness</a:t>
            </a:r>
            <a:r>
              <a:rPr lang="en-US" dirty="0" smtClean="0"/>
              <a:t>.</a:t>
            </a:r>
            <a:endParaRPr lang="en-US" dirty="0"/>
          </a:p>
          <a:p>
            <a:pPr marL="285750" indent="-285750">
              <a:buClr>
                <a:srgbClr val="00B050"/>
              </a:buClr>
              <a:buFont typeface="Wingdings 3" panose="05040102010807070707" pitchFamily="18" charset="2"/>
              <a:buChar char=""/>
            </a:pPr>
            <a:r>
              <a:rPr lang="en-US" b="1" dirty="0"/>
              <a:t>The democratic leader</a:t>
            </a:r>
            <a:r>
              <a:rPr lang="en-US" dirty="0"/>
              <a:t> </a:t>
            </a:r>
            <a:r>
              <a:rPr lang="en-US" dirty="0" smtClean="0"/>
              <a:t>- Builds </a:t>
            </a:r>
            <a:r>
              <a:rPr lang="en-US" dirty="0"/>
              <a:t>consensus through participation. If this style were summed up in one phrase, it would be "What do you think?" The democratic style is most effective when the leader needs the team to buy into or have ownership of a decision, plan, or goal, or if he or she is uncertain and needs fresh ideas from qualified teammates. It is not the best choice in an emergency situation, when time is of the essence for another reason or when teammates are not informed enough to offer sufficient guidance to the leader.</a:t>
            </a:r>
          </a:p>
        </p:txBody>
      </p:sp>
      <p:sp>
        <p:nvSpPr>
          <p:cNvPr id="8" name="Title 1"/>
          <p:cNvSpPr>
            <a:spLocks noGrp="1"/>
          </p:cNvSpPr>
          <p:nvPr>
            <p:ph type="title"/>
          </p:nvPr>
        </p:nvSpPr>
        <p:spPr>
          <a:xfrm>
            <a:off x="70266" y="72008"/>
            <a:ext cx="8859452" cy="548680"/>
          </a:xfrm>
        </p:spPr>
        <p:txBody>
          <a:bodyPr>
            <a:noAutofit/>
          </a:bodyPr>
          <a:lstStyle/>
          <a:p>
            <a:r>
              <a:rPr lang="en-GB" sz="3200" dirty="0" smtClean="0">
                <a:latin typeface="Arial" panose="020B0604020202020204" pitchFamily="34" charset="0"/>
                <a:cs typeface="Arial" panose="020B0604020202020204" pitchFamily="34" charset="0"/>
              </a:rPr>
              <a:t>4.3 </a:t>
            </a:r>
            <a:r>
              <a:rPr lang="en-GB" sz="32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Personal </a:t>
            </a:r>
            <a:r>
              <a:rPr lang="en-US" sz="3600" dirty="0">
                <a:latin typeface="Arial" panose="020B0604020202020204" pitchFamily="34" charset="0"/>
                <a:cs typeface="Arial" panose="020B0604020202020204" pitchFamily="34" charset="0"/>
              </a:rPr>
              <a:t>attributes and job roles </a:t>
            </a:r>
            <a:endParaRPr lang="en-US" sz="3600" b="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10418632"/>
              </p:ext>
            </p:extLst>
          </p:nvPr>
        </p:nvGraphicFramePr>
        <p:xfrm>
          <a:off x="7020272" y="1052736"/>
          <a:ext cx="1835893" cy="56304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The 3 leadership types, Autocratic, Democratic and Laissez-Faire</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Which leader is your Principal?</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Belgium without a Parliament for 4 years, do we need leaders.</a:t>
                      </a:r>
                    </a:p>
                    <a:p>
                      <a:pPr marL="177800" indent="-177800" algn="l">
                        <a:spcAft>
                          <a:spcPts val="600"/>
                        </a:spcAft>
                        <a:buFontTx/>
                        <a:buBlip>
                          <a:blip r:embed="rId3"/>
                        </a:buBlip>
                      </a:pPr>
                      <a:r>
                        <a:rPr lang="en-GB" sz="1500" baseline="0" dirty="0" smtClean="0">
                          <a:solidFill>
                            <a:schemeClr val="tx1"/>
                          </a:solidFill>
                          <a:effectLst/>
                          <a:latin typeface="Arial" pitchFamily="34" charset="0"/>
                          <a:ea typeface="Times New Roman"/>
                          <a:cs typeface="Arial" pitchFamily="34" charset="0"/>
                        </a:rPr>
                        <a:t>Dragon’s Den and leadership styles</a:t>
                      </a:r>
                    </a:p>
                    <a:p>
                      <a:pPr marL="177800" indent="-177800" algn="l">
                        <a:spcAft>
                          <a:spcPts val="600"/>
                        </a:spcAft>
                        <a:buFontTx/>
                        <a:buBlip>
                          <a:blip r:embed="rId3"/>
                        </a:buBlip>
                      </a:pPr>
                      <a:r>
                        <a:rPr lang="en-GB" sz="1500" baseline="0" dirty="0" smtClean="0">
                          <a:solidFill>
                            <a:srgbClr val="FF0000"/>
                          </a:solidFill>
                          <a:effectLst/>
                          <a:latin typeface="Arial" pitchFamily="34" charset="0"/>
                          <a:ea typeface="Times New Roman"/>
                          <a:cs typeface="Arial" pitchFamily="34" charset="0"/>
                        </a:rPr>
                        <a:t>What happens in a Partnership?</a:t>
                      </a:r>
                    </a:p>
                    <a:p>
                      <a:pPr marL="177800" indent="-177800" algn="l">
                        <a:spcAft>
                          <a:spcPts val="600"/>
                        </a:spcAft>
                        <a:buFontTx/>
                        <a:buBlip>
                          <a:blip r:embed="rId3"/>
                        </a:buBlip>
                      </a:pPr>
                      <a:r>
                        <a:rPr lang="en-US" sz="1500" baseline="0" dirty="0" smtClean="0">
                          <a:solidFill>
                            <a:schemeClr val="tx1"/>
                          </a:solidFill>
                          <a:effectLst/>
                          <a:latin typeface="Arial" pitchFamily="34" charset="0"/>
                          <a:ea typeface="Times New Roman"/>
                          <a:cs typeface="Arial" pitchFamily="34" charset="0"/>
                        </a:rPr>
                        <a:t>The problems when a leader is not good.</a:t>
                      </a:r>
                    </a:p>
                    <a:p>
                      <a:pPr marL="177800" indent="-177800" algn="l">
                        <a:spcAft>
                          <a:spcPts val="600"/>
                        </a:spcAft>
                        <a:buFontTx/>
                        <a:buBlip>
                          <a:blip r:embed="rId3"/>
                        </a:buBlip>
                      </a:pPr>
                      <a:r>
                        <a:rPr lang="en-US" sz="1500" baseline="0" dirty="0" smtClean="0">
                          <a:solidFill>
                            <a:srgbClr val="FF0000"/>
                          </a:solidFill>
                          <a:effectLst/>
                          <a:latin typeface="Arial" pitchFamily="34" charset="0"/>
                          <a:ea typeface="Times New Roman"/>
                          <a:cs typeface="Arial" pitchFamily="34" charset="0"/>
                        </a:rPr>
                        <a:t>Leadership change and company sales </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4"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074435" y="1079401"/>
            <a:ext cx="1746037"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8873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1" y="1052736"/>
            <a:ext cx="6624736" cy="5355312"/>
          </a:xfrm>
          <a:prstGeom prst="rect">
            <a:avLst/>
          </a:prstGeom>
          <a:noFill/>
        </p:spPr>
        <p:txBody>
          <a:bodyPr wrap="square" rtlCol="0">
            <a:spAutoFit/>
          </a:bodyPr>
          <a:lstStyle/>
          <a:p>
            <a:pPr marL="285750" indent="-285750">
              <a:buClr>
                <a:srgbClr val="00B050"/>
              </a:buClr>
              <a:buFont typeface="Wingdings 3" panose="05040102010807070707" pitchFamily="18" charset="2"/>
              <a:buChar char=""/>
            </a:pPr>
            <a:r>
              <a:rPr lang="en-US" b="1" dirty="0"/>
              <a:t>The affiliative leader</a:t>
            </a:r>
            <a:r>
              <a:rPr lang="en-US" dirty="0"/>
              <a:t> </a:t>
            </a:r>
            <a:r>
              <a:rPr lang="en-US" dirty="0" smtClean="0"/>
              <a:t>- Works </a:t>
            </a:r>
            <a:r>
              <a:rPr lang="en-US" dirty="0"/>
              <a:t>to create emotional bonds that bring a feeling of bonding and belonging to the organization. If this style were summed up in one phrase, it would be "People come first." The affiliative style works best in times of stress, when teammates need to heal from a trauma, or when the team needs to rebuild trust. This style should not be used exclusively, because a sole reliance on praise and nurturing can foster mediocre performance and a lack of direction</a:t>
            </a:r>
            <a:r>
              <a:rPr lang="en-US" dirty="0" smtClean="0"/>
              <a:t>.</a:t>
            </a:r>
            <a:endParaRPr lang="en-US" dirty="0"/>
          </a:p>
          <a:p>
            <a:pPr marL="285750" indent="-285750">
              <a:buClr>
                <a:srgbClr val="00B050"/>
              </a:buClr>
              <a:buFont typeface="Wingdings 3" panose="05040102010807070707" pitchFamily="18" charset="2"/>
              <a:buChar char=""/>
            </a:pPr>
            <a:r>
              <a:rPr lang="en-US" b="1" dirty="0"/>
              <a:t>The coaching leader </a:t>
            </a:r>
            <a:r>
              <a:rPr lang="en-US" b="1" dirty="0" smtClean="0"/>
              <a:t>- </a:t>
            </a:r>
            <a:r>
              <a:rPr lang="en-US" dirty="0" smtClean="0"/>
              <a:t>Develops </a:t>
            </a:r>
            <a:r>
              <a:rPr lang="en-US" dirty="0"/>
              <a:t>people for the future. If this style were summed up in one phrase, it would be "Try this." The coaching style works best when the leader wants to help teammates build lasting personal strengths that make them more successful overall. It is least effective when teammates are defiant and unwilling to change or learn, or if the leader lacks proficiency</a:t>
            </a:r>
            <a:r>
              <a:rPr lang="en-US" dirty="0" smtClean="0"/>
              <a:t>.</a:t>
            </a:r>
          </a:p>
          <a:p>
            <a:r>
              <a:rPr lang="en-US" b="1" dirty="0" smtClean="0">
                <a:solidFill>
                  <a:srgbClr val="FF0000"/>
                </a:solidFill>
              </a:rPr>
              <a:t>Task 07 </a:t>
            </a:r>
            <a:r>
              <a:rPr lang="en-US" dirty="0" smtClean="0">
                <a:solidFill>
                  <a:srgbClr val="FF0000"/>
                </a:solidFill>
              </a:rPr>
              <a:t>- Analyse </a:t>
            </a:r>
            <a:r>
              <a:rPr lang="en-US" dirty="0">
                <a:solidFill>
                  <a:srgbClr val="FF0000"/>
                </a:solidFill>
              </a:rPr>
              <a:t>their own leadership style by completing the quiz on the web page: </a:t>
            </a:r>
            <a:r>
              <a:rPr lang="en-US" u="sng" dirty="0" smtClean="0">
                <a:solidFill>
                  <a:srgbClr val="FF0000"/>
                </a:solidFill>
                <a:hlinkClick r:id="rId3"/>
              </a:rPr>
              <a:t>http</a:t>
            </a:r>
            <a:r>
              <a:rPr lang="en-US" u="sng" dirty="0">
                <a:solidFill>
                  <a:srgbClr val="FF0000"/>
                </a:solidFill>
                <a:hlinkClick r:id="rId3"/>
              </a:rPr>
              <a:t>://</a:t>
            </a:r>
            <a:r>
              <a:rPr lang="en-US" u="sng" dirty="0" smtClean="0">
                <a:solidFill>
                  <a:srgbClr val="FF0000"/>
                </a:solidFill>
                <a:hlinkClick r:id="rId3"/>
              </a:rPr>
              <a:t>www.skillsyouneed.com/ls/index.php/325444</a:t>
            </a:r>
            <a:endParaRPr lang="en-US" dirty="0">
              <a:solidFill>
                <a:srgbClr val="FF0000"/>
              </a:solidFill>
            </a:endParaRPr>
          </a:p>
        </p:txBody>
      </p:sp>
      <p:sp>
        <p:nvSpPr>
          <p:cNvPr id="8" name="Title 1"/>
          <p:cNvSpPr>
            <a:spLocks noGrp="1"/>
          </p:cNvSpPr>
          <p:nvPr>
            <p:ph type="title"/>
          </p:nvPr>
        </p:nvSpPr>
        <p:spPr>
          <a:xfrm>
            <a:off x="70266" y="72008"/>
            <a:ext cx="8859452" cy="548680"/>
          </a:xfrm>
        </p:spPr>
        <p:txBody>
          <a:bodyPr>
            <a:noAutofit/>
          </a:bodyPr>
          <a:lstStyle/>
          <a:p>
            <a:r>
              <a:rPr lang="en-GB" sz="3200" dirty="0" smtClean="0">
                <a:latin typeface="Arial" panose="020B0604020202020204" pitchFamily="34" charset="0"/>
                <a:cs typeface="Arial" panose="020B0604020202020204" pitchFamily="34" charset="0"/>
              </a:rPr>
              <a:t>4.3 </a:t>
            </a:r>
            <a:r>
              <a:rPr lang="en-GB" sz="32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Personal </a:t>
            </a:r>
            <a:r>
              <a:rPr lang="en-US" sz="3600" dirty="0">
                <a:latin typeface="Arial" panose="020B0604020202020204" pitchFamily="34" charset="0"/>
                <a:cs typeface="Arial" panose="020B0604020202020204" pitchFamily="34" charset="0"/>
              </a:rPr>
              <a:t>attributes and job roles </a:t>
            </a:r>
            <a:endParaRPr lang="en-US" sz="3600" b="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31725919"/>
              </p:ext>
            </p:extLst>
          </p:nvPr>
        </p:nvGraphicFramePr>
        <p:xfrm>
          <a:off x="7020272" y="1052736"/>
          <a:ext cx="1835893" cy="56304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The 3 leadership types, Autocratic, Democratic and Laissez-Faire</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Which leader is your Principal?</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Belgium without a Parliament for 4 years, do we need leaders.</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Dragon’s Den and leadership styles</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What happens in a Partnership?</a:t>
                      </a:r>
                    </a:p>
                    <a:p>
                      <a:pPr marL="177800" indent="-177800" algn="l">
                        <a:spcAft>
                          <a:spcPts val="600"/>
                        </a:spcAft>
                        <a:buFontTx/>
                        <a:buBlip>
                          <a:blip r:embed="rId4"/>
                        </a:buBlip>
                      </a:pPr>
                      <a:r>
                        <a:rPr lang="en-US" sz="1500" baseline="0" dirty="0" smtClean="0">
                          <a:solidFill>
                            <a:schemeClr val="tx1"/>
                          </a:solidFill>
                          <a:effectLst/>
                          <a:latin typeface="Arial" pitchFamily="34" charset="0"/>
                          <a:ea typeface="Times New Roman"/>
                          <a:cs typeface="Arial" pitchFamily="34" charset="0"/>
                        </a:rPr>
                        <a:t>The problems when a leader is not good.</a:t>
                      </a:r>
                    </a:p>
                    <a:p>
                      <a:pPr marL="177800" indent="-177800" algn="l">
                        <a:spcAft>
                          <a:spcPts val="600"/>
                        </a:spcAft>
                        <a:buFontTx/>
                        <a:buBlip>
                          <a:blip r:embed="rId4"/>
                        </a:buBlip>
                      </a:pPr>
                      <a:r>
                        <a:rPr lang="en-US" sz="1500" baseline="0" dirty="0" smtClean="0">
                          <a:solidFill>
                            <a:srgbClr val="FF0000"/>
                          </a:solidFill>
                          <a:effectLst/>
                          <a:latin typeface="Arial" pitchFamily="34" charset="0"/>
                          <a:ea typeface="Times New Roman"/>
                          <a:cs typeface="Arial" pitchFamily="34" charset="0"/>
                        </a:rPr>
                        <a:t>Leadership change and company sales </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4"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74435" y="1079401"/>
            <a:ext cx="1746037"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822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1" y="1052736"/>
            <a:ext cx="6624736" cy="5262979"/>
          </a:xfrm>
          <a:prstGeom prst="rect">
            <a:avLst/>
          </a:prstGeom>
          <a:noFill/>
        </p:spPr>
        <p:txBody>
          <a:bodyPr wrap="square" rtlCol="0">
            <a:spAutoFit/>
          </a:bodyPr>
          <a:lstStyle/>
          <a:p>
            <a:pPr marL="285750" indent="-285750">
              <a:buClr>
                <a:srgbClr val="00B050"/>
              </a:buClr>
              <a:buFont typeface="Wingdings 3" panose="05040102010807070707" pitchFamily="18" charset="2"/>
              <a:buChar char=""/>
            </a:pPr>
            <a:r>
              <a:rPr lang="en-US" sz="1600" dirty="0" smtClean="0"/>
              <a:t>Knowing your personal skills from the previous tasks and your leadership style from task 07, you need to find an IT job you like and decide whether you have the skills, personality and personal attributes for that job. You will clearly not have the qualification as yet but analyse the job most suitable for your needs on </a:t>
            </a:r>
            <a:r>
              <a:rPr lang="en-US" sz="1600" dirty="0"/>
              <a:t>the web page: </a:t>
            </a:r>
            <a:r>
              <a:rPr lang="en-US" sz="1600" dirty="0">
                <a:hlinkClick r:id="rId3"/>
              </a:rPr>
              <a:t>http://</a:t>
            </a:r>
            <a:r>
              <a:rPr lang="en-US" sz="1600" dirty="0" smtClean="0">
                <a:hlinkClick r:id="rId3"/>
              </a:rPr>
              <a:t>www.computerhope.com/issues/ch000764.htm</a:t>
            </a:r>
            <a:r>
              <a:rPr lang="en-US" sz="1600" dirty="0" smtClean="0"/>
              <a:t> or from the list below.</a:t>
            </a:r>
          </a:p>
          <a:p>
            <a:pPr marL="285750" indent="-285750">
              <a:buClr>
                <a:srgbClr val="00B050"/>
              </a:buClr>
              <a:buFont typeface="Wingdings 3" panose="05040102010807070707" pitchFamily="18" charset="2"/>
              <a:buChar char=""/>
            </a:pPr>
            <a:r>
              <a:rPr lang="en-GB" sz="1600" dirty="0"/>
              <a:t/>
            </a:r>
            <a:br>
              <a:rPr lang="en-GB" sz="1600" dirty="0"/>
            </a:br>
            <a:r>
              <a:rPr lang="en-GB" sz="1600" dirty="0"/>
              <a:t/>
            </a:r>
            <a:br>
              <a:rPr lang="en-GB" sz="1600" dirty="0"/>
            </a:br>
            <a:r>
              <a:rPr lang="en-GB" sz="1600" dirty="0"/>
              <a:t/>
            </a:r>
            <a:br>
              <a:rPr lang="en-GB" sz="1600" dirty="0"/>
            </a:br>
            <a:r>
              <a:rPr lang="en-GB" sz="1600" dirty="0"/>
              <a:t/>
            </a:r>
            <a:br>
              <a:rPr lang="en-GB" sz="1600" dirty="0"/>
            </a:br>
            <a:r>
              <a:rPr lang="en-GB" sz="1600" dirty="0"/>
              <a:t/>
            </a:r>
            <a:br>
              <a:rPr lang="en-GB" sz="1600" dirty="0"/>
            </a:br>
            <a:r>
              <a:rPr lang="en-GB" sz="1600" dirty="0"/>
              <a:t/>
            </a:r>
            <a:br>
              <a:rPr lang="en-GB" sz="1600" dirty="0"/>
            </a:br>
            <a:r>
              <a:rPr lang="en-GB" sz="1600" dirty="0"/>
              <a:t/>
            </a:r>
            <a:br>
              <a:rPr lang="en-GB" sz="1600" dirty="0"/>
            </a:br>
            <a:r>
              <a:rPr lang="en-GB" sz="1600" dirty="0"/>
              <a:t/>
            </a:r>
            <a:br>
              <a:rPr lang="en-GB" sz="1600" dirty="0"/>
            </a:br>
            <a:r>
              <a:rPr lang="en-GB" sz="1600" dirty="0"/>
              <a:t/>
            </a:r>
            <a:br>
              <a:rPr lang="en-GB" sz="1600" dirty="0"/>
            </a:br>
            <a:endParaRPr lang="en-US" sz="1600" dirty="0"/>
          </a:p>
          <a:p>
            <a:pPr marL="285750" indent="-285750">
              <a:buClr>
                <a:srgbClr val="00B050"/>
              </a:buClr>
              <a:buFont typeface="Wingdings 3" panose="05040102010807070707" pitchFamily="18" charset="2"/>
              <a:buChar char=""/>
            </a:pPr>
            <a:r>
              <a:rPr lang="en-US" sz="1600" b="1" dirty="0" smtClean="0">
                <a:solidFill>
                  <a:srgbClr val="FF0000"/>
                </a:solidFill>
              </a:rPr>
              <a:t>Task 08 –</a:t>
            </a:r>
            <a:r>
              <a:rPr lang="en-US" sz="1600" dirty="0" smtClean="0">
                <a:solidFill>
                  <a:srgbClr val="FF0000"/>
                </a:solidFill>
              </a:rPr>
              <a:t> Create a report that demonstrates your personal skills, attributes and leadership style in relation to a specific job.</a:t>
            </a:r>
          </a:p>
          <a:p>
            <a:pPr marL="285750" indent="-285750">
              <a:buClr>
                <a:srgbClr val="00B050"/>
              </a:buClr>
              <a:buFont typeface="Wingdings 3" panose="05040102010807070707" pitchFamily="18" charset="2"/>
              <a:buChar char=""/>
            </a:pPr>
            <a:r>
              <a:rPr lang="en-US" sz="1600" dirty="0" smtClean="0"/>
              <a:t>At </a:t>
            </a:r>
            <a:r>
              <a:rPr lang="en-US" sz="1600" dirty="0"/>
              <a:t>the end of the activity </a:t>
            </a:r>
            <a:r>
              <a:rPr lang="en-US" sz="1600" dirty="0" smtClean="0"/>
              <a:t>you should </a:t>
            </a:r>
            <a:r>
              <a:rPr lang="en-US" sz="1600" dirty="0"/>
              <a:t>be able to identify which type of IT job role is most </a:t>
            </a:r>
            <a:r>
              <a:rPr lang="en-US" sz="1600" dirty="0" smtClean="0"/>
              <a:t>suited to you.</a:t>
            </a:r>
            <a:endParaRPr lang="en-US" sz="1600" dirty="0">
              <a:solidFill>
                <a:srgbClr val="FF0000"/>
              </a:solidFill>
            </a:endParaRPr>
          </a:p>
        </p:txBody>
      </p:sp>
      <p:sp>
        <p:nvSpPr>
          <p:cNvPr id="8" name="Title 1"/>
          <p:cNvSpPr>
            <a:spLocks noGrp="1"/>
          </p:cNvSpPr>
          <p:nvPr>
            <p:ph type="title"/>
          </p:nvPr>
        </p:nvSpPr>
        <p:spPr>
          <a:xfrm>
            <a:off x="70266" y="72008"/>
            <a:ext cx="8859452" cy="548680"/>
          </a:xfrm>
        </p:spPr>
        <p:txBody>
          <a:bodyPr>
            <a:noAutofit/>
          </a:bodyPr>
          <a:lstStyle/>
          <a:p>
            <a:r>
              <a:rPr lang="en-GB" sz="3200" dirty="0" smtClean="0">
                <a:latin typeface="Arial" panose="020B0604020202020204" pitchFamily="34" charset="0"/>
                <a:cs typeface="Arial" panose="020B0604020202020204" pitchFamily="34" charset="0"/>
              </a:rPr>
              <a:t>4.3 </a:t>
            </a:r>
            <a:r>
              <a:rPr lang="en-GB" sz="32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Personal </a:t>
            </a:r>
            <a:r>
              <a:rPr lang="en-US" sz="3600" dirty="0">
                <a:latin typeface="Arial" panose="020B0604020202020204" pitchFamily="34" charset="0"/>
                <a:cs typeface="Arial" panose="020B0604020202020204" pitchFamily="34" charset="0"/>
              </a:rPr>
              <a:t>attributes and job roles </a:t>
            </a:r>
            <a:endParaRPr lang="en-US" sz="3600" b="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13344909"/>
              </p:ext>
            </p:extLst>
          </p:nvPr>
        </p:nvGraphicFramePr>
        <p:xfrm>
          <a:off x="7020272" y="1052736"/>
          <a:ext cx="1835893" cy="56304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The 3 leadership types, Autocratic, Democratic and Laissez-Faire</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Which leader is your Principal?</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Belgium without a Parliament for 4 years, do we need leaders.</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Dragon’s Den and leadership styles</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What happens in a Partnership?</a:t>
                      </a:r>
                    </a:p>
                    <a:p>
                      <a:pPr marL="177800" indent="-177800" algn="l">
                        <a:spcAft>
                          <a:spcPts val="600"/>
                        </a:spcAft>
                        <a:buFontTx/>
                        <a:buBlip>
                          <a:blip r:embed="rId4"/>
                        </a:buBlip>
                      </a:pPr>
                      <a:r>
                        <a:rPr lang="en-US" sz="1500" baseline="0" dirty="0" smtClean="0">
                          <a:solidFill>
                            <a:schemeClr val="tx1"/>
                          </a:solidFill>
                          <a:effectLst/>
                          <a:latin typeface="Arial" pitchFamily="34" charset="0"/>
                          <a:ea typeface="Times New Roman"/>
                          <a:cs typeface="Arial" pitchFamily="34" charset="0"/>
                        </a:rPr>
                        <a:t>The problems when a leader is not good.</a:t>
                      </a:r>
                    </a:p>
                    <a:p>
                      <a:pPr marL="177800" indent="-177800" algn="l">
                        <a:spcAft>
                          <a:spcPts val="600"/>
                        </a:spcAft>
                        <a:buFontTx/>
                        <a:buBlip>
                          <a:blip r:embed="rId4"/>
                        </a:buBlip>
                      </a:pPr>
                      <a:r>
                        <a:rPr lang="en-US" sz="1500" baseline="0" dirty="0" smtClean="0">
                          <a:solidFill>
                            <a:srgbClr val="FF0000"/>
                          </a:solidFill>
                          <a:effectLst/>
                          <a:latin typeface="Arial" pitchFamily="34" charset="0"/>
                          <a:ea typeface="Times New Roman"/>
                          <a:cs typeface="Arial" pitchFamily="34" charset="0"/>
                        </a:rPr>
                        <a:t>Leadership change and company sales </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4"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74435" y="1079401"/>
            <a:ext cx="1746037" cy="333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340691823"/>
              </p:ext>
            </p:extLst>
          </p:nvPr>
        </p:nvGraphicFramePr>
        <p:xfrm>
          <a:off x="323526" y="2924944"/>
          <a:ext cx="6552732" cy="2103120"/>
        </p:xfrm>
        <a:graphic>
          <a:graphicData uri="http://schemas.openxmlformats.org/drawingml/2006/table">
            <a:tbl>
              <a:tblPr firstRow="1" bandRow="1">
                <a:tableStyleId>{C083E6E3-FA7D-4D7B-A595-EF9225AFEA82}</a:tableStyleId>
              </a:tblPr>
              <a:tblGrid>
                <a:gridCol w="1092122"/>
                <a:gridCol w="1092122"/>
                <a:gridCol w="912102"/>
                <a:gridCol w="936104"/>
                <a:gridCol w="1584176"/>
                <a:gridCol w="936106"/>
              </a:tblGrid>
              <a:tr h="370840">
                <a:tc>
                  <a:txBody>
                    <a:bodyPr/>
                    <a:lstStyle/>
                    <a:p>
                      <a:pPr algn="ctr"/>
                      <a:r>
                        <a:rPr lang="en-GB" sz="1200" b="0" dirty="0" smtClean="0">
                          <a:latin typeface="Arial" panose="020B0604020202020204" pitchFamily="34" charset="0"/>
                          <a:cs typeface="Arial" panose="020B0604020202020204" pitchFamily="34" charset="0"/>
                          <a:hlinkClick r:id="rId6"/>
                        </a:rPr>
                        <a:t>3D Animation or Graphic design</a:t>
                      </a:r>
                      <a:endParaRPr lang="en-GB"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0" dirty="0" smtClean="0">
                          <a:latin typeface="Arial" panose="020B0604020202020204" pitchFamily="34" charset="0"/>
                          <a:cs typeface="Arial" panose="020B0604020202020204" pitchFamily="34" charset="0"/>
                          <a:hlinkClick r:id="rId7"/>
                        </a:rPr>
                        <a:t>Customer service</a:t>
                      </a:r>
                      <a:endParaRPr lang="en-GB"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0" dirty="0" smtClean="0">
                          <a:latin typeface="Arial" panose="020B0604020202020204" pitchFamily="34" charset="0"/>
                          <a:cs typeface="Arial" panose="020B0604020202020204" pitchFamily="34" charset="0"/>
                          <a:hlinkClick r:id="rId8"/>
                        </a:rPr>
                        <a:t>Data Entry</a:t>
                      </a:r>
                      <a:endParaRPr lang="en-GB"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0" dirty="0" smtClean="0">
                          <a:latin typeface="Arial" panose="020B0604020202020204" pitchFamily="34" charset="0"/>
                          <a:cs typeface="Arial" panose="020B0604020202020204" pitchFamily="34" charset="0"/>
                          <a:hlinkClick r:id="rId9"/>
                        </a:rPr>
                        <a:t>Database</a:t>
                      </a:r>
                      <a:endParaRPr lang="en-GB"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0" dirty="0" smtClean="0">
                          <a:latin typeface="Arial" panose="020B0604020202020204" pitchFamily="34" charset="0"/>
                          <a:cs typeface="Arial" panose="020B0604020202020204" pitchFamily="34" charset="0"/>
                          <a:hlinkClick r:id="rId10"/>
                        </a:rPr>
                        <a:t>Technical Support (Technician or Help Desk)</a:t>
                      </a:r>
                      <a:endParaRPr lang="en-GB"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dirty="0" smtClean="0">
                          <a:latin typeface="Arial" panose="020B0604020202020204" pitchFamily="34" charset="0"/>
                          <a:cs typeface="Arial" panose="020B0604020202020204" pitchFamily="34" charset="0"/>
                          <a:hlinkClick r:id="rId11"/>
                        </a:rPr>
                        <a:t>Hardware</a:t>
                      </a:r>
                      <a:endParaRPr lang="en-GB" sz="1200" b="0" dirty="0" smtClean="0">
                        <a:latin typeface="Arial" panose="020B0604020202020204" pitchFamily="34" charset="0"/>
                        <a:cs typeface="Arial" panose="020B0604020202020204" pitchFamily="34" charset="0"/>
                      </a:endParaRPr>
                    </a:p>
                    <a:p>
                      <a:pPr algn="ctr"/>
                      <a:endParaRPr lang="en-GB" sz="12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GB" sz="1200" dirty="0" smtClean="0">
                          <a:latin typeface="Arial" panose="020B0604020202020204" pitchFamily="34" charset="0"/>
                          <a:cs typeface="Arial" panose="020B0604020202020204" pitchFamily="34" charset="0"/>
                          <a:hlinkClick r:id="rId12"/>
                        </a:rPr>
                        <a:t>Electronics technician or engineer</a:t>
                      </a:r>
                      <a:endParaRPr lang="en-GB"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Arial" panose="020B0604020202020204" pitchFamily="34" charset="0"/>
                          <a:cs typeface="Arial" panose="020B0604020202020204" pitchFamily="34" charset="0"/>
                          <a:hlinkClick r:id="rId13"/>
                        </a:rPr>
                        <a:t>Networking or System Administrator</a:t>
                      </a: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endParaRPr lang="en-GB"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Arial" panose="020B0604020202020204" pitchFamily="34" charset="0"/>
                          <a:cs typeface="Arial" panose="020B0604020202020204" pitchFamily="34" charset="0"/>
                          <a:hlinkClick r:id="rId14"/>
                        </a:rPr>
                        <a:t>Security expert</a:t>
                      </a:r>
                      <a:endParaRPr lang="en-GB"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Arial" panose="020B0604020202020204" pitchFamily="34" charset="0"/>
                          <a:cs typeface="Arial" panose="020B0604020202020204" pitchFamily="34" charset="0"/>
                          <a:hlinkClick r:id="rId15"/>
                        </a:rPr>
                        <a:t>Sales</a:t>
                      </a:r>
                      <a:endParaRPr lang="en-GB"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Arial" panose="020B0604020202020204" pitchFamily="34" charset="0"/>
                          <a:cs typeface="Arial" panose="020B0604020202020204" pitchFamily="34" charset="0"/>
                          <a:hlinkClick r:id="rId16"/>
                        </a:rPr>
                        <a:t>Webmaster or Web Designer</a:t>
                      </a:r>
                      <a:endParaRPr lang="en-GB"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Arial" panose="020B0604020202020204" pitchFamily="34" charset="0"/>
                          <a:cs typeface="Arial" panose="020B0604020202020204" pitchFamily="34" charset="0"/>
                          <a:hlinkClick r:id="rId17"/>
                        </a:rPr>
                        <a:t>Freelancer</a:t>
                      </a:r>
                      <a:endParaRPr lang="en-GB"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hlinkClick r:id="rId18"/>
                        </a:rPr>
                        <a:t>Programmer or Software developer</a:t>
                      </a:r>
                      <a:endParaRPr lang="en-GB" sz="1200" dirty="0" smtClean="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hlinkClick r:id="rId19"/>
                        </a:rPr>
                        <a:t>Repair and fix</a:t>
                      </a:r>
                      <a:endParaRPr lang="en-GB" sz="1200" dirty="0" smtClean="0">
                        <a:latin typeface="Arial" panose="020B0604020202020204" pitchFamily="34" charset="0"/>
                        <a:cs typeface="Arial" panose="020B0604020202020204" pitchFamily="34" charset="0"/>
                      </a:endParaRPr>
                    </a:p>
                    <a:p>
                      <a:pPr algn="ctr"/>
                      <a:endParaRPr lang="en-GB"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hlinkClick r:id="rId20"/>
                        </a:rPr>
                        <a:t>Quality Assurance (QA), System analyst or Tester</a:t>
                      </a:r>
                      <a:endParaRPr lang="en-GB" sz="1200" dirty="0" smtClean="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sz="1600" dirty="0">
                        <a:latin typeface="Arial" panose="020B0604020202020204" pitchFamily="34" charset="0"/>
                        <a:cs typeface="Arial" panose="020B0604020202020204" pitchFamily="34" charset="0"/>
                      </a:endParaRPr>
                    </a:p>
                  </a:txBody>
                  <a:tcPr/>
                </a:tc>
                <a:tc>
                  <a:txBody>
                    <a:bodyPr/>
                    <a:lstStyle/>
                    <a:p>
                      <a:pPr algn="ctr"/>
                      <a:r>
                        <a:rPr lang="en-GB" sz="1200" dirty="0" smtClean="0">
                          <a:latin typeface="Arial" panose="020B0604020202020204" pitchFamily="34" charset="0"/>
                          <a:cs typeface="Arial" panose="020B0604020202020204" pitchFamily="34" charset="0"/>
                          <a:hlinkClick r:id="rId21"/>
                        </a:rPr>
                        <a:t>Technical Writing</a:t>
                      </a:r>
                      <a:endParaRPr lang="en-GB"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dirty="0" smtClean="0">
                          <a:latin typeface="Arial" panose="020B0604020202020204" pitchFamily="34" charset="0"/>
                          <a:cs typeface="Arial" panose="020B0604020202020204" pitchFamily="34" charset="0"/>
                          <a:hlinkClick r:id="rId22"/>
                        </a:rPr>
                        <a:t>Engineer</a:t>
                      </a:r>
                      <a:endParaRPr lang="en-GB"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154130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1" y="1052736"/>
            <a:ext cx="6624736" cy="5424562"/>
          </a:xfrm>
          <a:prstGeom prst="rect">
            <a:avLst/>
          </a:prstGeom>
          <a:noFill/>
        </p:spPr>
        <p:txBody>
          <a:bodyPr wrap="square" rtlCol="0">
            <a:spAutoFit/>
          </a:bodyPr>
          <a:lstStyle/>
          <a:p>
            <a:pPr marL="285750" indent="-285750">
              <a:buClr>
                <a:srgbClr val="00B050"/>
              </a:buClr>
              <a:buFont typeface="Wingdings 3" panose="05040102010807070707" pitchFamily="18" charset="2"/>
              <a:buChar char=""/>
            </a:pPr>
            <a:r>
              <a:rPr lang="en-US" sz="1650" dirty="0" smtClean="0"/>
              <a:t>Now with all your skills and attributes decided, the next stage in getting any job is to go through the interview stage. This is the hardest part of the process, the make or break and preparation is everything.</a:t>
            </a:r>
          </a:p>
          <a:p>
            <a:pPr marL="515938" indent="-227013">
              <a:buClr>
                <a:srgbClr val="00B050"/>
              </a:buClr>
              <a:buFont typeface="Arial" panose="020B0604020202020204" pitchFamily="34" charset="0"/>
              <a:buChar char="•"/>
            </a:pPr>
            <a:r>
              <a:rPr lang="en-US" sz="1650" b="1" dirty="0" smtClean="0"/>
              <a:t>Step 1 - </a:t>
            </a:r>
            <a:r>
              <a:rPr lang="en-US" sz="1650" dirty="0" smtClean="0"/>
              <a:t>First </a:t>
            </a:r>
            <a:r>
              <a:rPr lang="en-US" sz="1650" dirty="0"/>
              <a:t>could find an IT job vacancy online and prepare for </a:t>
            </a:r>
            <a:r>
              <a:rPr lang="en-US" sz="1650" dirty="0" smtClean="0"/>
              <a:t>interview.</a:t>
            </a:r>
          </a:p>
          <a:p>
            <a:pPr marL="515938" indent="-227013">
              <a:buClr>
                <a:srgbClr val="00B050"/>
              </a:buClr>
              <a:buFont typeface="Arial" panose="020B0604020202020204" pitchFamily="34" charset="0"/>
              <a:buChar char="•"/>
            </a:pPr>
            <a:r>
              <a:rPr lang="en-US" sz="1650" b="1" dirty="0" smtClean="0"/>
              <a:t>Step 2</a:t>
            </a:r>
            <a:r>
              <a:rPr lang="en-US" sz="1650" dirty="0" smtClean="0"/>
              <a:t> - Prepare a script </a:t>
            </a:r>
            <a:r>
              <a:rPr lang="en-US" sz="1650" dirty="0"/>
              <a:t>of the questions they are likely to be asked and have answers prepared</a:t>
            </a:r>
            <a:r>
              <a:rPr lang="en-US" sz="1650" dirty="0" smtClean="0"/>
              <a:t>.</a:t>
            </a:r>
          </a:p>
          <a:p>
            <a:pPr marL="738188" indent="-227013">
              <a:buClr>
                <a:srgbClr val="00B050"/>
              </a:buClr>
              <a:buFont typeface="Arial" panose="020B0604020202020204" pitchFamily="34" charset="0"/>
              <a:buChar char="•"/>
            </a:pPr>
            <a:r>
              <a:rPr lang="en-US" sz="1650" dirty="0" smtClean="0"/>
              <a:t>For this create a list of 20 questions specific about the job, attributes, qualifications, experience, promotion prospects etc. and prepare an answer for each using potential interview techniques.</a:t>
            </a:r>
            <a:endParaRPr lang="en-US" sz="1650" dirty="0"/>
          </a:p>
          <a:p>
            <a:pPr marL="515938" indent="-227013">
              <a:buClr>
                <a:srgbClr val="00B050"/>
              </a:buClr>
              <a:buFont typeface="Arial" panose="020B0604020202020204" pitchFamily="34" charset="0"/>
              <a:buChar char="•"/>
            </a:pPr>
            <a:r>
              <a:rPr lang="en-US" sz="1650" b="1" dirty="0" smtClean="0"/>
              <a:t>Step 3</a:t>
            </a:r>
            <a:r>
              <a:rPr lang="en-US" sz="1650" dirty="0" smtClean="0"/>
              <a:t> - Role-play </a:t>
            </a:r>
            <a:r>
              <a:rPr lang="en-US" sz="1650" dirty="0"/>
              <a:t>the interview process with </a:t>
            </a:r>
            <a:r>
              <a:rPr lang="en-US" sz="1650" dirty="0" smtClean="0"/>
              <a:t>a partner or by recording the questions with an appropriate gap..</a:t>
            </a:r>
            <a:endParaRPr lang="en-US" sz="1650" dirty="0"/>
          </a:p>
          <a:p>
            <a:pPr marL="285750" indent="-285750">
              <a:buClr>
                <a:srgbClr val="00B050"/>
              </a:buClr>
              <a:buFont typeface="Wingdings 3" panose="05040102010807070707" pitchFamily="18" charset="2"/>
              <a:buChar char=""/>
            </a:pPr>
            <a:r>
              <a:rPr lang="en-US" sz="1650" dirty="0"/>
              <a:t>At the end of the activity </a:t>
            </a:r>
            <a:r>
              <a:rPr lang="en-US" sz="1650" dirty="0" smtClean="0"/>
              <a:t>you should </a:t>
            </a:r>
            <a:r>
              <a:rPr lang="en-US" sz="1650" dirty="0"/>
              <a:t>have a greater understanding of the interview </a:t>
            </a:r>
            <a:r>
              <a:rPr lang="en-US" sz="1650" dirty="0" smtClean="0"/>
              <a:t>process and </a:t>
            </a:r>
            <a:r>
              <a:rPr lang="en-US" sz="1650" dirty="0"/>
              <a:t>preparation required</a:t>
            </a:r>
            <a:r>
              <a:rPr lang="en-US" sz="1650" dirty="0" smtClean="0"/>
              <a:t>.</a:t>
            </a:r>
          </a:p>
          <a:p>
            <a:pPr marL="285750" indent="-285750">
              <a:buClr>
                <a:srgbClr val="00B050"/>
              </a:buClr>
              <a:buFont typeface="Wingdings 3" panose="05040102010807070707" pitchFamily="18" charset="2"/>
              <a:buChar char=""/>
            </a:pPr>
            <a:r>
              <a:rPr lang="en-US" sz="1650" dirty="0" smtClean="0">
                <a:solidFill>
                  <a:srgbClr val="FF0000"/>
                </a:solidFill>
              </a:rPr>
              <a:t>Appropriate IT jobs can be found here:</a:t>
            </a:r>
          </a:p>
          <a:p>
            <a:pPr marL="285750" indent="-285750">
              <a:buClr>
                <a:srgbClr val="00B050"/>
              </a:buClr>
              <a:buFont typeface="Wingdings 3" panose="05040102010807070707" pitchFamily="18" charset="2"/>
              <a:buChar char=""/>
            </a:pPr>
            <a:r>
              <a:rPr lang="en-US" sz="1650" dirty="0">
                <a:solidFill>
                  <a:srgbClr val="FF0000"/>
                </a:solidFill>
                <a:hlinkClick r:id="rId3"/>
              </a:rPr>
              <a:t>http://</a:t>
            </a:r>
            <a:r>
              <a:rPr lang="en-US" sz="1650" dirty="0" smtClean="0">
                <a:solidFill>
                  <a:srgbClr val="FF0000"/>
                </a:solidFill>
                <a:hlinkClick r:id="rId3"/>
              </a:rPr>
              <a:t>www.monster.co.uk/jobs/q-it-jobs.aspx?intcid=swoop_TopNav_Jobs_by_Industry_IT_Jobs</a:t>
            </a:r>
            <a:endParaRPr lang="en-US" sz="1650" dirty="0" smtClean="0">
              <a:solidFill>
                <a:srgbClr val="FF0000"/>
              </a:solidFill>
            </a:endParaRPr>
          </a:p>
          <a:p>
            <a:pPr>
              <a:buClr>
                <a:srgbClr val="00B050"/>
              </a:buClr>
            </a:pPr>
            <a:r>
              <a:rPr lang="en-US" sz="1650" b="1" dirty="0" smtClean="0">
                <a:solidFill>
                  <a:srgbClr val="FF0000"/>
                </a:solidFill>
              </a:rPr>
              <a:t>Task 09</a:t>
            </a:r>
            <a:r>
              <a:rPr lang="en-US" sz="1650" dirty="0" smtClean="0">
                <a:solidFill>
                  <a:srgbClr val="FF0000"/>
                </a:solidFill>
              </a:rPr>
              <a:t> – Create a script, response and interview practice for a specific ICT Job.</a:t>
            </a:r>
            <a:endParaRPr lang="en-US" sz="1650" dirty="0">
              <a:solidFill>
                <a:srgbClr val="FF0000"/>
              </a:solidFill>
            </a:endParaRPr>
          </a:p>
        </p:txBody>
      </p:sp>
      <p:sp>
        <p:nvSpPr>
          <p:cNvPr id="8" name="Title 1"/>
          <p:cNvSpPr>
            <a:spLocks noGrp="1"/>
          </p:cNvSpPr>
          <p:nvPr>
            <p:ph type="title"/>
          </p:nvPr>
        </p:nvSpPr>
        <p:spPr>
          <a:xfrm>
            <a:off x="70266" y="72008"/>
            <a:ext cx="8859452" cy="548680"/>
          </a:xfrm>
        </p:spPr>
        <p:txBody>
          <a:bodyPr>
            <a:noAutofit/>
          </a:bodyPr>
          <a:lstStyle/>
          <a:p>
            <a:r>
              <a:rPr lang="en-GB" sz="4000" dirty="0" smtClean="0">
                <a:latin typeface="Arial" panose="020B0604020202020204" pitchFamily="34" charset="0"/>
                <a:cs typeface="Arial" panose="020B0604020202020204" pitchFamily="34" charset="0"/>
              </a:rPr>
              <a:t>4.4 </a:t>
            </a:r>
            <a:r>
              <a:rPr lang="en-GB" sz="4000" dirty="0">
                <a:latin typeface="Arial" panose="020B0604020202020204" pitchFamily="34" charset="0"/>
                <a:cs typeface="Arial" panose="020B0604020202020204" pitchFamily="34" charset="0"/>
              </a:rPr>
              <a:t>– </a:t>
            </a:r>
            <a:r>
              <a:rPr lang="en-GB" dirty="0" smtClean="0"/>
              <a:t>Ready </a:t>
            </a:r>
            <a:r>
              <a:rPr lang="en-GB" dirty="0"/>
              <a:t>for work </a:t>
            </a:r>
            <a:r>
              <a:rPr lang="en-GB" b="0" dirty="0"/>
              <a:t>	</a:t>
            </a:r>
            <a:endParaRPr lang="en-US" b="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44467385"/>
              </p:ext>
            </p:extLst>
          </p:nvPr>
        </p:nvGraphicFramePr>
        <p:xfrm>
          <a:off x="7020272" y="1052736"/>
          <a:ext cx="1835893" cy="56304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The 3 leadership types, Autocratic, Democratic and Laissez-Faire</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Which leader is your Principal?</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Belgium without a Parliament for 4 years, do we need leaders.</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Dragon’s Den and leadership styles</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What happens in a Partnership?</a:t>
                      </a:r>
                    </a:p>
                    <a:p>
                      <a:pPr marL="177800" indent="-177800" algn="l">
                        <a:spcAft>
                          <a:spcPts val="600"/>
                        </a:spcAft>
                        <a:buFontTx/>
                        <a:buBlip>
                          <a:blip r:embed="rId4"/>
                        </a:buBlip>
                      </a:pPr>
                      <a:r>
                        <a:rPr lang="en-US" sz="1500" baseline="0" dirty="0" smtClean="0">
                          <a:solidFill>
                            <a:schemeClr val="tx1"/>
                          </a:solidFill>
                          <a:effectLst/>
                          <a:latin typeface="Arial" pitchFamily="34" charset="0"/>
                          <a:ea typeface="Times New Roman"/>
                          <a:cs typeface="Arial" pitchFamily="34" charset="0"/>
                        </a:rPr>
                        <a:t>The problems when a leader is not good.</a:t>
                      </a:r>
                    </a:p>
                    <a:p>
                      <a:pPr marL="177800" indent="-177800" algn="l">
                        <a:spcAft>
                          <a:spcPts val="600"/>
                        </a:spcAft>
                        <a:buFontTx/>
                        <a:buBlip>
                          <a:blip r:embed="rId4"/>
                        </a:buBlip>
                      </a:pPr>
                      <a:r>
                        <a:rPr lang="en-US" sz="1500" baseline="0" dirty="0" smtClean="0">
                          <a:solidFill>
                            <a:srgbClr val="FF0000"/>
                          </a:solidFill>
                          <a:effectLst/>
                          <a:latin typeface="Arial" pitchFamily="34" charset="0"/>
                          <a:ea typeface="Times New Roman"/>
                          <a:cs typeface="Arial" pitchFamily="34" charset="0"/>
                        </a:rPr>
                        <a:t>Leadership change and company sales </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4"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74435" y="1079401"/>
            <a:ext cx="1746037"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4964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1" y="1052736"/>
            <a:ext cx="6624736" cy="5441490"/>
          </a:xfrm>
          <a:prstGeom prst="rect">
            <a:avLst/>
          </a:prstGeom>
          <a:noFill/>
        </p:spPr>
        <p:txBody>
          <a:bodyPr wrap="square" rtlCol="0">
            <a:spAutoFit/>
          </a:bodyPr>
          <a:lstStyle/>
          <a:p>
            <a:pPr marL="285750" indent="-285750">
              <a:buClr>
                <a:srgbClr val="00B050"/>
              </a:buClr>
              <a:buFont typeface="Wingdings 3" panose="05040102010807070707" pitchFamily="18" charset="2"/>
              <a:buChar char=""/>
            </a:pPr>
            <a:r>
              <a:rPr lang="en-US" sz="1580" dirty="0" smtClean="0"/>
              <a:t>Professional bodies exist to oversee industries like Corgi with Gas, Woolmark with clothes. Within the IT profession in Britain there are two bodies that provide certification and support with ICT related subjects. In a similar way as Novell provides a certificate for Netware and Client software, IT qualification tell your employer that you are capable of doing a job, that you have a certificate that proves it.</a:t>
            </a:r>
          </a:p>
          <a:p>
            <a:pPr marL="285750" indent="-285750">
              <a:buClr>
                <a:srgbClr val="00B050"/>
              </a:buClr>
              <a:buFont typeface="Wingdings 3" panose="05040102010807070707" pitchFamily="18" charset="2"/>
              <a:buChar char=""/>
            </a:pPr>
            <a:r>
              <a:rPr lang="en-US" sz="1580" dirty="0" smtClean="0"/>
              <a:t>You need to </a:t>
            </a:r>
            <a:r>
              <a:rPr lang="en-US" sz="1580" dirty="0"/>
              <a:t>use the two professional body web pages </a:t>
            </a:r>
            <a:r>
              <a:rPr lang="en-US" sz="1580" dirty="0">
                <a:hlinkClick r:id="rId3"/>
              </a:rPr>
              <a:t>http://</a:t>
            </a:r>
            <a:r>
              <a:rPr lang="en-US" sz="1580" dirty="0" smtClean="0">
                <a:hlinkClick r:id="rId3"/>
              </a:rPr>
              <a:t>www.bcs.org/category/1</a:t>
            </a:r>
            <a:r>
              <a:rPr lang="en-US" sz="1580" dirty="0" smtClean="0"/>
              <a:t> and </a:t>
            </a:r>
            <a:r>
              <a:rPr lang="en-US" sz="1580" dirty="0" smtClean="0">
                <a:hlinkClick r:id="rId4"/>
              </a:rPr>
              <a:t>http</a:t>
            </a:r>
            <a:r>
              <a:rPr lang="en-US" sz="1580" dirty="0">
                <a:hlinkClick r:id="rId4"/>
              </a:rPr>
              <a:t>://www.ukita.co.uk</a:t>
            </a:r>
            <a:r>
              <a:rPr lang="en-US" sz="1580" dirty="0" smtClean="0">
                <a:hlinkClick r:id="rId4"/>
              </a:rPr>
              <a:t>/</a:t>
            </a:r>
            <a:r>
              <a:rPr lang="en-US" sz="1580" dirty="0" smtClean="0"/>
              <a:t> to </a:t>
            </a:r>
            <a:r>
              <a:rPr lang="en-US" sz="1580" dirty="0"/>
              <a:t>complete a summary table of the purpose, benefits and limitations of </a:t>
            </a:r>
            <a:r>
              <a:rPr lang="en-US" sz="1580" dirty="0" smtClean="0"/>
              <a:t>each professional </a:t>
            </a:r>
            <a:r>
              <a:rPr lang="en-US" sz="1580" dirty="0"/>
              <a:t>body to its members and employers.</a:t>
            </a:r>
          </a:p>
          <a:p>
            <a:pPr marL="285750" indent="-285750">
              <a:buClr>
                <a:srgbClr val="00B050"/>
              </a:buClr>
              <a:buFont typeface="Wingdings 3" panose="05040102010807070707" pitchFamily="18" charset="2"/>
              <a:buChar char=""/>
            </a:pPr>
            <a:r>
              <a:rPr lang="en-US" sz="1580" dirty="0"/>
              <a:t>At the end of the activity the learners would have completed a table comparing the benefits </a:t>
            </a:r>
            <a:r>
              <a:rPr lang="en-US" sz="1580" dirty="0" smtClean="0"/>
              <a:t>and limitations </a:t>
            </a:r>
            <a:r>
              <a:rPr lang="en-US" sz="1580" dirty="0"/>
              <a:t>of BCS and UK IT Association</a:t>
            </a:r>
            <a:r>
              <a:rPr lang="en-US" sz="1580" dirty="0" smtClean="0"/>
              <a:t>.</a:t>
            </a:r>
          </a:p>
          <a:p>
            <a:pPr marL="285750" indent="-285750">
              <a:buClr>
                <a:srgbClr val="00B050"/>
              </a:buClr>
              <a:buFont typeface="Wingdings 3" panose="05040102010807070707" pitchFamily="18" charset="2"/>
              <a:buChar char=""/>
            </a:pPr>
            <a:endParaRPr lang="en-US" sz="1580" dirty="0"/>
          </a:p>
          <a:p>
            <a:pPr marL="285750" indent="-285750">
              <a:buClr>
                <a:srgbClr val="00B050"/>
              </a:buClr>
              <a:buFont typeface="Wingdings 3" panose="05040102010807070707" pitchFamily="18" charset="2"/>
              <a:buChar char=""/>
            </a:pPr>
            <a:endParaRPr lang="en-US" sz="1580" dirty="0" smtClean="0"/>
          </a:p>
          <a:p>
            <a:pPr marL="285750" indent="-285750">
              <a:buClr>
                <a:srgbClr val="00B050"/>
              </a:buClr>
              <a:buFont typeface="Wingdings 3" panose="05040102010807070707" pitchFamily="18" charset="2"/>
              <a:buChar char=""/>
            </a:pPr>
            <a:endParaRPr lang="en-US" sz="1580" dirty="0"/>
          </a:p>
          <a:p>
            <a:pPr marL="285750" indent="-285750">
              <a:buClr>
                <a:srgbClr val="00B050"/>
              </a:buClr>
              <a:buFont typeface="Wingdings 3" panose="05040102010807070707" pitchFamily="18" charset="2"/>
              <a:buChar char=""/>
            </a:pPr>
            <a:endParaRPr lang="en-US" sz="1580" dirty="0" smtClean="0"/>
          </a:p>
          <a:p>
            <a:pPr marL="285750" indent="-285750">
              <a:buClr>
                <a:srgbClr val="00B050"/>
              </a:buClr>
              <a:buFont typeface="Wingdings 3" panose="05040102010807070707" pitchFamily="18" charset="2"/>
              <a:buChar char=""/>
            </a:pPr>
            <a:endParaRPr lang="en-US" sz="1580" dirty="0"/>
          </a:p>
          <a:p>
            <a:pPr marL="285750" indent="-285750">
              <a:buClr>
                <a:srgbClr val="00B050"/>
              </a:buClr>
              <a:buFont typeface="Wingdings 3" panose="05040102010807070707" pitchFamily="18" charset="2"/>
              <a:buChar char=""/>
            </a:pPr>
            <a:endParaRPr lang="en-US" sz="1580" dirty="0" smtClean="0"/>
          </a:p>
          <a:p>
            <a:pPr marL="285750" indent="-285750">
              <a:buClr>
                <a:srgbClr val="00B050"/>
              </a:buClr>
              <a:buFont typeface="Wingdings 3" panose="05040102010807070707" pitchFamily="18" charset="2"/>
              <a:buChar char=""/>
            </a:pPr>
            <a:endParaRPr lang="en-US" sz="1580" dirty="0"/>
          </a:p>
          <a:p>
            <a:pPr>
              <a:buClr>
                <a:srgbClr val="00B050"/>
              </a:buClr>
            </a:pPr>
            <a:r>
              <a:rPr lang="en-US" sz="1580" b="1" dirty="0" smtClean="0">
                <a:solidFill>
                  <a:srgbClr val="FF0000"/>
                </a:solidFill>
              </a:rPr>
              <a:t>Task 10 </a:t>
            </a:r>
            <a:r>
              <a:rPr lang="en-US" sz="1580" dirty="0" smtClean="0">
                <a:solidFill>
                  <a:srgbClr val="FF0000"/>
                </a:solidFill>
              </a:rPr>
              <a:t>– Research the 2 professional IT bodies and demonstrate the Purpose, Benefits and Limitations of these bodies for Members and Employers.</a:t>
            </a:r>
            <a:endParaRPr lang="en-US" sz="1580" dirty="0">
              <a:solidFill>
                <a:srgbClr val="FF0000"/>
              </a:solidFill>
            </a:endParaRPr>
          </a:p>
        </p:txBody>
      </p:sp>
      <p:sp>
        <p:nvSpPr>
          <p:cNvPr id="8" name="Title 1"/>
          <p:cNvSpPr>
            <a:spLocks noGrp="1"/>
          </p:cNvSpPr>
          <p:nvPr>
            <p:ph type="title"/>
          </p:nvPr>
        </p:nvSpPr>
        <p:spPr>
          <a:xfrm>
            <a:off x="70266" y="72008"/>
            <a:ext cx="8859452" cy="548680"/>
          </a:xfrm>
        </p:spPr>
        <p:txBody>
          <a:bodyPr>
            <a:noAutofit/>
          </a:bodyPr>
          <a:lstStyle/>
          <a:p>
            <a:r>
              <a:rPr lang="en-GB" sz="4000" dirty="0" smtClean="0">
                <a:latin typeface="Arial" panose="020B0604020202020204" pitchFamily="34" charset="0"/>
                <a:cs typeface="Arial" panose="020B0604020202020204" pitchFamily="34" charset="0"/>
              </a:rPr>
              <a:t>4.5 </a:t>
            </a:r>
            <a:r>
              <a:rPr lang="en-GB" sz="4000" dirty="0">
                <a:latin typeface="Arial" panose="020B0604020202020204" pitchFamily="34" charset="0"/>
                <a:cs typeface="Arial" panose="020B0604020202020204" pitchFamily="34" charset="0"/>
              </a:rPr>
              <a:t>– </a:t>
            </a:r>
            <a:r>
              <a:rPr lang="en-GB" dirty="0"/>
              <a:t>Professional </a:t>
            </a:r>
            <a:r>
              <a:rPr lang="en-GB" dirty="0" smtClean="0"/>
              <a:t>Bodies</a:t>
            </a:r>
            <a:endParaRPr lang="en-GB" b="0" dirty="0"/>
          </a:p>
        </p:txBody>
      </p:sp>
      <p:graphicFrame>
        <p:nvGraphicFramePr>
          <p:cNvPr id="4" name="Table 3"/>
          <p:cNvGraphicFramePr>
            <a:graphicFrameLocks noGrp="1"/>
          </p:cNvGraphicFramePr>
          <p:nvPr>
            <p:extLst>
              <p:ext uri="{D42A27DB-BD31-4B8C-83A1-F6EECF244321}">
                <p14:modId xmlns:p14="http://schemas.microsoft.com/office/powerpoint/2010/main" val="2787879780"/>
              </p:ext>
            </p:extLst>
          </p:nvPr>
        </p:nvGraphicFramePr>
        <p:xfrm>
          <a:off x="7020272" y="1052736"/>
          <a:ext cx="1835893" cy="56304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5"/>
                        </a:buBlip>
                      </a:pPr>
                      <a:r>
                        <a:rPr lang="en-GB" sz="1500" baseline="0" dirty="0" smtClean="0">
                          <a:solidFill>
                            <a:srgbClr val="FF0000"/>
                          </a:solidFill>
                          <a:effectLst/>
                          <a:latin typeface="Arial" pitchFamily="34" charset="0"/>
                          <a:ea typeface="Times New Roman"/>
                          <a:cs typeface="Arial" pitchFamily="34" charset="0"/>
                        </a:rPr>
                        <a:t>The 3 leadership types, Autocratic, Democratic and Laissez-Faire</a:t>
                      </a:r>
                    </a:p>
                    <a:p>
                      <a:pPr marL="177800" indent="-177800" algn="l">
                        <a:spcAft>
                          <a:spcPts val="600"/>
                        </a:spcAft>
                        <a:buFontTx/>
                        <a:buBlip>
                          <a:blip r:embed="rId5"/>
                        </a:buBlip>
                      </a:pPr>
                      <a:r>
                        <a:rPr lang="en-GB" sz="1500" baseline="0" dirty="0" smtClean="0">
                          <a:solidFill>
                            <a:schemeClr val="tx1"/>
                          </a:solidFill>
                          <a:effectLst/>
                          <a:latin typeface="Arial" pitchFamily="34" charset="0"/>
                          <a:ea typeface="Times New Roman"/>
                          <a:cs typeface="Arial" pitchFamily="34" charset="0"/>
                        </a:rPr>
                        <a:t>Which leader is your Principal?</a:t>
                      </a:r>
                    </a:p>
                    <a:p>
                      <a:pPr marL="177800" indent="-177800" algn="l">
                        <a:spcAft>
                          <a:spcPts val="600"/>
                        </a:spcAft>
                        <a:buFontTx/>
                        <a:buBlip>
                          <a:blip r:embed="rId5"/>
                        </a:buBlip>
                      </a:pPr>
                      <a:r>
                        <a:rPr lang="en-GB" sz="1500" baseline="0" dirty="0" smtClean="0">
                          <a:solidFill>
                            <a:srgbClr val="FF0000"/>
                          </a:solidFill>
                          <a:effectLst/>
                          <a:latin typeface="Arial" pitchFamily="34" charset="0"/>
                          <a:ea typeface="Times New Roman"/>
                          <a:cs typeface="Arial" pitchFamily="34" charset="0"/>
                        </a:rPr>
                        <a:t>Belgium without a Parliament for 4 years, do we need leaders.</a:t>
                      </a:r>
                    </a:p>
                    <a:p>
                      <a:pPr marL="177800" indent="-177800" algn="l">
                        <a:spcAft>
                          <a:spcPts val="600"/>
                        </a:spcAft>
                        <a:buFontTx/>
                        <a:buBlip>
                          <a:blip r:embed="rId5"/>
                        </a:buBlip>
                      </a:pPr>
                      <a:r>
                        <a:rPr lang="en-GB" sz="1500" baseline="0" dirty="0" smtClean="0">
                          <a:solidFill>
                            <a:schemeClr val="tx1"/>
                          </a:solidFill>
                          <a:effectLst/>
                          <a:latin typeface="Arial" pitchFamily="34" charset="0"/>
                          <a:ea typeface="Times New Roman"/>
                          <a:cs typeface="Arial" pitchFamily="34" charset="0"/>
                        </a:rPr>
                        <a:t>Dragon’s Den and leadership styles</a:t>
                      </a:r>
                    </a:p>
                    <a:p>
                      <a:pPr marL="177800" indent="-177800" algn="l">
                        <a:spcAft>
                          <a:spcPts val="600"/>
                        </a:spcAft>
                        <a:buFontTx/>
                        <a:buBlip>
                          <a:blip r:embed="rId5"/>
                        </a:buBlip>
                      </a:pPr>
                      <a:r>
                        <a:rPr lang="en-GB" sz="1500" baseline="0" dirty="0" smtClean="0">
                          <a:solidFill>
                            <a:srgbClr val="FF0000"/>
                          </a:solidFill>
                          <a:effectLst/>
                          <a:latin typeface="Arial" pitchFamily="34" charset="0"/>
                          <a:ea typeface="Times New Roman"/>
                          <a:cs typeface="Arial" pitchFamily="34" charset="0"/>
                        </a:rPr>
                        <a:t>What happens in a Partnership?</a:t>
                      </a:r>
                    </a:p>
                    <a:p>
                      <a:pPr marL="177800" indent="-177800" algn="l">
                        <a:spcAft>
                          <a:spcPts val="600"/>
                        </a:spcAft>
                        <a:buFontTx/>
                        <a:buBlip>
                          <a:blip r:embed="rId5"/>
                        </a:buBlip>
                      </a:pPr>
                      <a:r>
                        <a:rPr lang="en-US" sz="1500" baseline="0" dirty="0" smtClean="0">
                          <a:solidFill>
                            <a:schemeClr val="tx1"/>
                          </a:solidFill>
                          <a:effectLst/>
                          <a:latin typeface="Arial" pitchFamily="34" charset="0"/>
                          <a:ea typeface="Times New Roman"/>
                          <a:cs typeface="Arial" pitchFamily="34" charset="0"/>
                        </a:rPr>
                        <a:t>The problems when a leader is not good.</a:t>
                      </a:r>
                    </a:p>
                    <a:p>
                      <a:pPr marL="177800" indent="-177800" algn="l">
                        <a:spcAft>
                          <a:spcPts val="600"/>
                        </a:spcAft>
                        <a:buFontTx/>
                        <a:buBlip>
                          <a:blip r:embed="rId5"/>
                        </a:buBlip>
                      </a:pPr>
                      <a:r>
                        <a:rPr lang="en-US" sz="1500" baseline="0" dirty="0" smtClean="0">
                          <a:solidFill>
                            <a:srgbClr val="FF0000"/>
                          </a:solidFill>
                          <a:effectLst/>
                          <a:latin typeface="Arial" pitchFamily="34" charset="0"/>
                          <a:ea typeface="Times New Roman"/>
                          <a:cs typeface="Arial" pitchFamily="34" charset="0"/>
                        </a:rPr>
                        <a:t>Leadership change and company sales </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4" descr="Think About"/>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74435" y="1079401"/>
            <a:ext cx="1746037" cy="3333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722785224"/>
              </p:ext>
            </p:extLst>
          </p:nvPr>
        </p:nvGraphicFramePr>
        <p:xfrm>
          <a:off x="275003" y="4077072"/>
          <a:ext cx="6601256" cy="1529080"/>
        </p:xfrm>
        <a:graphic>
          <a:graphicData uri="http://schemas.openxmlformats.org/drawingml/2006/table">
            <a:tbl>
              <a:tblPr firstRow="1" bandRow="1">
                <a:tableStyleId>{5C22544A-7EE6-4342-B048-85BDC9FD1C3A}</a:tableStyleId>
              </a:tblPr>
              <a:tblGrid>
                <a:gridCol w="1344669"/>
                <a:gridCol w="1800200"/>
                <a:gridCol w="1806073"/>
                <a:gridCol w="1650314"/>
              </a:tblGrid>
              <a:tr h="370840">
                <a:tc>
                  <a:txBody>
                    <a:bodyPr/>
                    <a:lstStyle/>
                    <a:p>
                      <a:endParaRPr lang="en-GB"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Purpose</a:t>
                      </a:r>
                      <a:endParaRPr lang="en-GB"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Benefits</a:t>
                      </a:r>
                      <a:endParaRPr lang="en-GB"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Limitations</a:t>
                      </a:r>
                      <a:endParaRPr lang="en-GB" sz="1600"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BCS</a:t>
                      </a:r>
                      <a:endParaRPr lang="en-GB" sz="1600" b="1"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Members:</a:t>
                      </a:r>
                    </a:p>
                    <a:p>
                      <a:r>
                        <a:rPr lang="en-US" sz="1600" dirty="0" smtClean="0">
                          <a:latin typeface="Arial" panose="020B0604020202020204" pitchFamily="34" charset="0"/>
                          <a:cs typeface="Arial" panose="020B0604020202020204" pitchFamily="34" charset="0"/>
                        </a:rPr>
                        <a:t>Employers:</a:t>
                      </a:r>
                      <a:endParaRPr lang="en-GB"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Members:</a:t>
                      </a:r>
                    </a:p>
                    <a:p>
                      <a:r>
                        <a:rPr lang="en-US" sz="1600" dirty="0" smtClean="0">
                          <a:latin typeface="Arial" panose="020B0604020202020204" pitchFamily="34" charset="0"/>
                          <a:cs typeface="Arial" panose="020B0604020202020204" pitchFamily="34" charset="0"/>
                        </a:rPr>
                        <a:t>Employers:</a:t>
                      </a:r>
                      <a:endParaRPr lang="en-GB"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Members:</a:t>
                      </a:r>
                    </a:p>
                    <a:p>
                      <a:r>
                        <a:rPr lang="en-US" sz="1600" dirty="0" smtClean="0">
                          <a:latin typeface="Arial" panose="020B0604020202020204" pitchFamily="34" charset="0"/>
                          <a:cs typeface="Arial" panose="020B0604020202020204" pitchFamily="34" charset="0"/>
                        </a:rPr>
                        <a:t>Employers:</a:t>
                      </a:r>
                      <a:endParaRPr lang="en-GB" sz="1600" dirty="0">
                        <a:latin typeface="Arial" panose="020B0604020202020204" pitchFamily="34" charset="0"/>
                        <a:cs typeface="Arial" panose="020B0604020202020204" pitchFamily="34" charset="0"/>
                      </a:endParaRPr>
                    </a:p>
                  </a:txBody>
                  <a:tcPr/>
                </a:tc>
              </a:tr>
              <a:tr h="370840">
                <a:tc>
                  <a:txBody>
                    <a:bodyPr/>
                    <a:lstStyle/>
                    <a:p>
                      <a:r>
                        <a:rPr lang="en-US" sz="1600" b="1" dirty="0" smtClean="0">
                          <a:latin typeface="Arial" panose="020B0604020202020204" pitchFamily="34" charset="0"/>
                          <a:cs typeface="Arial" panose="020B0604020202020204" pitchFamily="34" charset="0"/>
                        </a:rPr>
                        <a:t>UK IT Association</a:t>
                      </a:r>
                      <a:endParaRPr lang="en-GB" sz="1600" b="1"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Members:</a:t>
                      </a:r>
                    </a:p>
                    <a:p>
                      <a:r>
                        <a:rPr lang="en-US" sz="1600" dirty="0" smtClean="0">
                          <a:latin typeface="Arial" panose="020B0604020202020204" pitchFamily="34" charset="0"/>
                          <a:cs typeface="Arial" panose="020B0604020202020204" pitchFamily="34" charset="0"/>
                        </a:rPr>
                        <a:t>Employers:</a:t>
                      </a:r>
                      <a:endParaRPr lang="en-GB"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Members:</a:t>
                      </a:r>
                    </a:p>
                    <a:p>
                      <a:r>
                        <a:rPr lang="en-US" sz="1600" dirty="0" smtClean="0">
                          <a:latin typeface="Arial" panose="020B0604020202020204" pitchFamily="34" charset="0"/>
                          <a:cs typeface="Arial" panose="020B0604020202020204" pitchFamily="34" charset="0"/>
                        </a:rPr>
                        <a:t>Employers:</a:t>
                      </a:r>
                      <a:endParaRPr lang="en-GB"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Members:</a:t>
                      </a:r>
                    </a:p>
                    <a:p>
                      <a:r>
                        <a:rPr lang="en-US" sz="1600" dirty="0" smtClean="0">
                          <a:latin typeface="Arial" panose="020B0604020202020204" pitchFamily="34" charset="0"/>
                          <a:cs typeface="Arial" panose="020B0604020202020204" pitchFamily="34" charset="0"/>
                        </a:rPr>
                        <a:t>Employers:</a:t>
                      </a:r>
                      <a:endParaRPr lang="en-GB" sz="16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7589353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1" y="1052736"/>
            <a:ext cx="6624736" cy="5632311"/>
          </a:xfrm>
          <a:prstGeom prst="rect">
            <a:avLst/>
          </a:prstGeom>
          <a:noFill/>
        </p:spPr>
        <p:txBody>
          <a:bodyPr wrap="square" rtlCol="0">
            <a:spAutoFit/>
          </a:bodyPr>
          <a:lstStyle/>
          <a:p>
            <a:pPr marL="285750" indent="-285750">
              <a:buClr>
                <a:srgbClr val="00B050"/>
              </a:buClr>
              <a:buFont typeface="Wingdings 3" panose="05040102010807070707" pitchFamily="18" charset="2"/>
              <a:buChar char=""/>
            </a:pPr>
            <a:r>
              <a:rPr lang="en-US" dirty="0" smtClean="0"/>
              <a:t>You should be hoping to go to university to gain an Academic Qualification, this will teach you the core purposes and methods within an industry without the true experience, whereas Industry qualifications do the opposite, industry practice and skillsets but no for-knowledge.</a:t>
            </a:r>
          </a:p>
          <a:p>
            <a:pPr marL="285750" indent="-285750">
              <a:buClr>
                <a:srgbClr val="00B050"/>
              </a:buClr>
              <a:buFont typeface="Wingdings 3" panose="05040102010807070707" pitchFamily="18" charset="2"/>
              <a:buChar char=""/>
            </a:pPr>
            <a:r>
              <a:rPr lang="en-US" b="1" dirty="0" smtClean="0"/>
              <a:t>Academic Qualifications include</a:t>
            </a:r>
            <a:r>
              <a:rPr lang="en-US" dirty="0" smtClean="0"/>
              <a:t>: </a:t>
            </a:r>
            <a:r>
              <a:rPr lang="en-GB" dirty="0"/>
              <a:t>Information Systems and </a:t>
            </a:r>
            <a:r>
              <a:rPr lang="en-GB" dirty="0" smtClean="0"/>
              <a:t>Technology, </a:t>
            </a:r>
            <a:r>
              <a:rPr lang="en-US" dirty="0"/>
              <a:t>Introduction to Programming with </a:t>
            </a:r>
            <a:r>
              <a:rPr lang="en-US" dirty="0" smtClean="0"/>
              <a:t>Databases, </a:t>
            </a:r>
            <a:r>
              <a:rPr lang="en-GB" dirty="0"/>
              <a:t>Object-Oriented Systems </a:t>
            </a:r>
            <a:r>
              <a:rPr lang="en-GB" dirty="0" smtClean="0"/>
              <a:t>Development, </a:t>
            </a:r>
            <a:r>
              <a:rPr lang="en-GB" dirty="0"/>
              <a:t>Business Systems </a:t>
            </a:r>
            <a:r>
              <a:rPr lang="en-GB" dirty="0" smtClean="0"/>
              <a:t>Analysis, </a:t>
            </a:r>
            <a:r>
              <a:rPr lang="en-GB" dirty="0"/>
              <a:t>Accounting Information </a:t>
            </a:r>
            <a:r>
              <a:rPr lang="en-GB" dirty="0" smtClean="0"/>
              <a:t>Systems, </a:t>
            </a:r>
            <a:r>
              <a:rPr lang="en-GB" dirty="0"/>
              <a:t>Web Design and </a:t>
            </a:r>
            <a:r>
              <a:rPr lang="en-GB" dirty="0" smtClean="0"/>
              <a:t>Development, Internet </a:t>
            </a:r>
            <a:r>
              <a:rPr lang="en-GB" dirty="0"/>
              <a:t>Business and Technology, </a:t>
            </a:r>
            <a:r>
              <a:rPr lang="en-US" dirty="0"/>
              <a:t>IT Risk and Security </a:t>
            </a:r>
            <a:r>
              <a:rPr lang="en-US" dirty="0" smtClean="0"/>
              <a:t>Management, etc. See list </a:t>
            </a:r>
            <a:r>
              <a:rPr lang="en-US" dirty="0" smtClean="0">
                <a:hlinkClick r:id="rId3"/>
              </a:rPr>
              <a:t>here </a:t>
            </a:r>
            <a:r>
              <a:rPr lang="en-US" dirty="0" smtClean="0"/>
              <a:t>just from one university.</a:t>
            </a:r>
          </a:p>
          <a:p>
            <a:pPr marL="285750" indent="-285750">
              <a:buClr>
                <a:srgbClr val="00B050"/>
              </a:buClr>
              <a:buFont typeface="Wingdings 3" panose="05040102010807070707" pitchFamily="18" charset="2"/>
              <a:buChar char=""/>
            </a:pPr>
            <a:r>
              <a:rPr lang="en-US" dirty="0" smtClean="0"/>
              <a:t>To do these courses requires a pathway, GCSE, A Level, 3 years University Undergraduate and possibly work experience along the way. For more complex courses this can take 4 or 5 years like Autocad professional design courses. </a:t>
            </a:r>
            <a:endParaRPr lang="en-US" dirty="0"/>
          </a:p>
          <a:p>
            <a:pPr marL="285750" indent="-285750">
              <a:buClr>
                <a:srgbClr val="00B050"/>
              </a:buClr>
              <a:buFont typeface="Wingdings 3" panose="05040102010807070707" pitchFamily="18" charset="2"/>
              <a:buChar char=""/>
            </a:pPr>
            <a:r>
              <a:rPr lang="en-US" dirty="0" smtClean="0"/>
              <a:t>This usually then leads to a low level job within the business with the hope of fast tracking up the career ladder but not necessarily.</a:t>
            </a:r>
            <a:endParaRPr lang="en-GB" dirty="0"/>
          </a:p>
        </p:txBody>
      </p:sp>
      <p:sp>
        <p:nvSpPr>
          <p:cNvPr id="8" name="Title 1"/>
          <p:cNvSpPr>
            <a:spLocks noGrp="1"/>
          </p:cNvSpPr>
          <p:nvPr>
            <p:ph type="title"/>
          </p:nvPr>
        </p:nvSpPr>
        <p:spPr>
          <a:xfrm>
            <a:off x="70266" y="72008"/>
            <a:ext cx="8859452" cy="548680"/>
          </a:xfrm>
        </p:spPr>
        <p:txBody>
          <a:bodyPr>
            <a:noAutofit/>
          </a:bodyPr>
          <a:lstStyle/>
          <a:p>
            <a:r>
              <a:rPr lang="en-GB" sz="3500" dirty="0" smtClean="0">
                <a:latin typeface="Arial" panose="020B0604020202020204" pitchFamily="34" charset="0"/>
                <a:cs typeface="Arial" panose="020B0604020202020204" pitchFamily="34" charset="0"/>
              </a:rPr>
              <a:t>4.6 </a:t>
            </a:r>
            <a:r>
              <a:rPr lang="en-GB" sz="3500" dirty="0">
                <a:latin typeface="Arial" panose="020B0604020202020204" pitchFamily="34" charset="0"/>
                <a:cs typeface="Arial" panose="020B0604020202020204" pitchFamily="34" charset="0"/>
              </a:rPr>
              <a:t>– Industry </a:t>
            </a:r>
            <a:r>
              <a:rPr lang="en-GB" sz="3500" dirty="0" smtClean="0">
                <a:latin typeface="Arial" panose="020B0604020202020204" pitchFamily="34" charset="0"/>
                <a:cs typeface="Arial" panose="020B0604020202020204" pitchFamily="34" charset="0"/>
              </a:rPr>
              <a:t>Certification - Academic </a:t>
            </a:r>
            <a:r>
              <a:rPr lang="en-GB" sz="3500" b="0" dirty="0">
                <a:latin typeface="Arial" panose="020B0604020202020204" pitchFamily="34" charset="0"/>
                <a:cs typeface="Arial" panose="020B0604020202020204" pitchFamily="34"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1414710309"/>
              </p:ext>
            </p:extLst>
          </p:nvPr>
        </p:nvGraphicFramePr>
        <p:xfrm>
          <a:off x="7020272" y="1052736"/>
          <a:ext cx="1835893" cy="56304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The 3 leadership types, Autocratic, Democratic and Laissez-Faire</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Which leader is your Principal?</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Belgium without a Parliament for 4 years, do we need leaders.</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Dragon’s Den and leadership styles</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What happens in a Partnership?</a:t>
                      </a:r>
                    </a:p>
                    <a:p>
                      <a:pPr marL="177800" indent="-177800" algn="l">
                        <a:spcAft>
                          <a:spcPts val="600"/>
                        </a:spcAft>
                        <a:buFontTx/>
                        <a:buBlip>
                          <a:blip r:embed="rId4"/>
                        </a:buBlip>
                      </a:pPr>
                      <a:r>
                        <a:rPr lang="en-US" sz="1500" baseline="0" dirty="0" smtClean="0">
                          <a:solidFill>
                            <a:schemeClr val="tx1"/>
                          </a:solidFill>
                          <a:effectLst/>
                          <a:latin typeface="Arial" pitchFamily="34" charset="0"/>
                          <a:ea typeface="Times New Roman"/>
                          <a:cs typeface="Arial" pitchFamily="34" charset="0"/>
                        </a:rPr>
                        <a:t>The problems when a leader is not good.</a:t>
                      </a:r>
                    </a:p>
                    <a:p>
                      <a:pPr marL="177800" indent="-177800" algn="l">
                        <a:spcAft>
                          <a:spcPts val="600"/>
                        </a:spcAft>
                        <a:buFontTx/>
                        <a:buBlip>
                          <a:blip r:embed="rId4"/>
                        </a:buBlip>
                      </a:pPr>
                      <a:r>
                        <a:rPr lang="en-US" sz="1500" baseline="0" dirty="0" smtClean="0">
                          <a:solidFill>
                            <a:srgbClr val="FF0000"/>
                          </a:solidFill>
                          <a:effectLst/>
                          <a:latin typeface="Arial" pitchFamily="34" charset="0"/>
                          <a:ea typeface="Times New Roman"/>
                          <a:cs typeface="Arial" pitchFamily="34" charset="0"/>
                        </a:rPr>
                        <a:t>Leadership change and company sales </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4"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74435" y="1079401"/>
            <a:ext cx="1746037"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6569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1" y="1052736"/>
            <a:ext cx="6624736" cy="5780044"/>
          </a:xfrm>
          <a:prstGeom prst="rect">
            <a:avLst/>
          </a:prstGeom>
          <a:noFill/>
        </p:spPr>
        <p:txBody>
          <a:bodyPr wrap="square" rtlCol="0">
            <a:spAutoFit/>
          </a:bodyPr>
          <a:lstStyle/>
          <a:p>
            <a:pPr marL="285750" indent="-285750">
              <a:buClr>
                <a:srgbClr val="00B050"/>
              </a:buClr>
              <a:buFont typeface="Wingdings 3" panose="05040102010807070707" pitchFamily="18" charset="2"/>
              <a:buChar char=""/>
            </a:pPr>
            <a:r>
              <a:rPr lang="en-US" sz="1680" b="1" dirty="0" smtClean="0"/>
              <a:t>Industry qualifications include: </a:t>
            </a:r>
          </a:p>
          <a:p>
            <a:pPr marL="515938" indent="-515938">
              <a:buClr>
                <a:srgbClr val="00B050"/>
              </a:buClr>
              <a:buFont typeface="Arial" panose="020B0604020202020204" pitchFamily="34" charset="0"/>
              <a:buChar char="•"/>
            </a:pPr>
            <a:r>
              <a:rPr lang="en-US" sz="1680" dirty="0" smtClean="0"/>
              <a:t>For networking – CCIE, CCNP, JNCIE-ENT, WCNA</a:t>
            </a:r>
          </a:p>
          <a:p>
            <a:pPr marL="515938" indent="-515938">
              <a:buClr>
                <a:srgbClr val="00B050"/>
              </a:buClr>
              <a:buFont typeface="Arial" panose="020B0604020202020204" pitchFamily="34" charset="0"/>
              <a:buChar char="•"/>
            </a:pPr>
            <a:r>
              <a:rPr lang="en-US" sz="1680" dirty="0" smtClean="0"/>
              <a:t>SYSAdmin – LPIC, MSCE, RHCE, Server+</a:t>
            </a:r>
          </a:p>
          <a:p>
            <a:pPr marL="515938" indent="-515938">
              <a:buClr>
                <a:srgbClr val="00B050"/>
              </a:buClr>
              <a:buFont typeface="Arial" panose="020B0604020202020204" pitchFamily="34" charset="0"/>
              <a:buChar char="•"/>
            </a:pPr>
            <a:r>
              <a:rPr lang="en-US" sz="1680" dirty="0" smtClean="0"/>
              <a:t>Helpdesk – ACPS, </a:t>
            </a:r>
            <a:r>
              <a:rPr lang="en-US" sz="1680" dirty="0"/>
              <a:t>Microsoft Specialist, CompTIA A</a:t>
            </a:r>
            <a:r>
              <a:rPr lang="en-US" sz="1680" dirty="0" smtClean="0"/>
              <a:t>+</a:t>
            </a:r>
          </a:p>
          <a:p>
            <a:pPr marL="515938" indent="-515938">
              <a:buClr>
                <a:srgbClr val="00B050"/>
              </a:buClr>
              <a:buFont typeface="Arial" panose="020B0604020202020204" pitchFamily="34" charset="0"/>
              <a:buChar char="•"/>
            </a:pPr>
            <a:r>
              <a:rPr lang="en-US" sz="1680" dirty="0" smtClean="0"/>
              <a:t>Hardware – Cisco CCT*, CompTIA A+</a:t>
            </a:r>
          </a:p>
          <a:p>
            <a:pPr marL="515938" indent="-515938">
              <a:buClr>
                <a:srgbClr val="00B050"/>
              </a:buClr>
              <a:buFont typeface="Arial" panose="020B0604020202020204" pitchFamily="34" charset="0"/>
              <a:buChar char="•"/>
            </a:pPr>
            <a:r>
              <a:rPr lang="en-US" sz="1680" dirty="0" smtClean="0"/>
              <a:t>Linux - </a:t>
            </a:r>
            <a:r>
              <a:rPr lang="en-US" sz="1680" dirty="0"/>
              <a:t>CompTIA </a:t>
            </a:r>
            <a:r>
              <a:rPr lang="en-US" sz="1680" dirty="0" smtClean="0"/>
              <a:t> Linux+, Oracle Linux OCA, RHCA</a:t>
            </a:r>
          </a:p>
          <a:p>
            <a:pPr marL="285750" indent="-285750">
              <a:buClr>
                <a:srgbClr val="00B050"/>
              </a:buClr>
              <a:buFont typeface="Wingdings 3" panose="05040102010807070707" pitchFamily="18" charset="2"/>
              <a:buChar char=""/>
            </a:pPr>
            <a:r>
              <a:rPr lang="en-US" sz="1680" dirty="0" smtClean="0"/>
              <a:t>And the list goes on. See link </a:t>
            </a:r>
            <a:r>
              <a:rPr lang="en-US" sz="1680" dirty="0" smtClean="0">
                <a:hlinkClick r:id="rId3"/>
              </a:rPr>
              <a:t>here </a:t>
            </a:r>
            <a:r>
              <a:rPr lang="en-US" sz="1680" dirty="0" smtClean="0"/>
              <a:t>for details.</a:t>
            </a:r>
          </a:p>
          <a:p>
            <a:pPr>
              <a:buClr>
                <a:srgbClr val="00B050"/>
              </a:buClr>
            </a:pPr>
            <a:r>
              <a:rPr lang="en-US" sz="1680" b="1" dirty="0" smtClean="0">
                <a:solidFill>
                  <a:srgbClr val="FF0000"/>
                </a:solidFill>
              </a:rPr>
              <a:t>Task 11 – </a:t>
            </a:r>
            <a:r>
              <a:rPr lang="en-US" sz="1680" dirty="0" smtClean="0">
                <a:solidFill>
                  <a:srgbClr val="FF0000"/>
                </a:solidFill>
              </a:rPr>
              <a:t>Each student will need to research the title “</a:t>
            </a:r>
            <a:r>
              <a:rPr lang="en-US" sz="1680" dirty="0">
                <a:solidFill>
                  <a:srgbClr val="FF0000"/>
                </a:solidFill>
              </a:rPr>
              <a:t>Industry certification is better than a </a:t>
            </a:r>
            <a:r>
              <a:rPr lang="en-US" sz="1680" dirty="0" smtClean="0">
                <a:solidFill>
                  <a:srgbClr val="FF0000"/>
                </a:solidFill>
              </a:rPr>
              <a:t>degree” and use examples from the Internet to back up each side of the argument stating the </a:t>
            </a:r>
            <a:r>
              <a:rPr lang="en-US" sz="1680" dirty="0">
                <a:solidFill>
                  <a:srgbClr val="FF0000"/>
                </a:solidFill>
              </a:rPr>
              <a:t>pros and cons of both industrial certification and subject-based degrees.</a:t>
            </a:r>
            <a:r>
              <a:rPr lang="en-US" sz="1680" dirty="0" smtClean="0">
                <a:solidFill>
                  <a:srgbClr val="FF0000"/>
                </a:solidFill>
              </a:rPr>
              <a:t>. </a:t>
            </a:r>
          </a:p>
          <a:p>
            <a:pPr marL="285750" indent="-285750">
              <a:buClr>
                <a:srgbClr val="00B050"/>
              </a:buClr>
              <a:buFont typeface="Wingdings 3" panose="05040102010807070707" pitchFamily="18" charset="2"/>
              <a:buChar char=""/>
            </a:pPr>
            <a:r>
              <a:rPr lang="en-US" sz="1680" dirty="0" smtClean="0"/>
              <a:t>Split </a:t>
            </a:r>
            <a:r>
              <a:rPr lang="en-US" sz="1680" dirty="0"/>
              <a:t>learners into two groups: </a:t>
            </a:r>
            <a:endParaRPr lang="en-US" sz="1680" dirty="0" smtClean="0"/>
          </a:p>
          <a:p>
            <a:pPr marL="515938" indent="-285750">
              <a:buClr>
                <a:srgbClr val="00B050"/>
              </a:buClr>
              <a:buFont typeface="Arial" panose="020B0604020202020204" pitchFamily="34" charset="0"/>
              <a:buChar char="•"/>
            </a:pPr>
            <a:r>
              <a:rPr lang="en-US" sz="1680" b="1" dirty="0" smtClean="0"/>
              <a:t>Group </a:t>
            </a:r>
            <a:r>
              <a:rPr lang="en-US" sz="1680" b="1" dirty="0"/>
              <a:t>1</a:t>
            </a:r>
            <a:r>
              <a:rPr lang="en-US" sz="1680" dirty="0"/>
              <a:t> to research industry certifications and their benefits; </a:t>
            </a:r>
            <a:endParaRPr lang="en-US" sz="1680" dirty="0" smtClean="0"/>
          </a:p>
          <a:p>
            <a:pPr marL="515938" indent="-285750">
              <a:buClr>
                <a:srgbClr val="00B050"/>
              </a:buClr>
              <a:buFont typeface="Arial" panose="020B0604020202020204" pitchFamily="34" charset="0"/>
              <a:buChar char="•"/>
            </a:pPr>
            <a:r>
              <a:rPr lang="en-US" sz="1680" b="1" dirty="0" smtClean="0"/>
              <a:t>Group 2</a:t>
            </a:r>
            <a:r>
              <a:rPr lang="en-US" sz="1680" dirty="0" smtClean="0"/>
              <a:t> to </a:t>
            </a:r>
            <a:r>
              <a:rPr lang="en-US" sz="1680" dirty="0"/>
              <a:t>research academic qualifications and their </a:t>
            </a:r>
            <a:r>
              <a:rPr lang="en-US" sz="1680" dirty="0" smtClean="0"/>
              <a:t>benefits.</a:t>
            </a:r>
          </a:p>
          <a:p>
            <a:pPr marL="285750" indent="-285750">
              <a:buClr>
                <a:srgbClr val="00B050"/>
              </a:buClr>
              <a:buFont typeface="Wingdings 3" panose="05040102010807070707" pitchFamily="18" charset="2"/>
              <a:buChar char=""/>
            </a:pPr>
            <a:r>
              <a:rPr lang="en-US" sz="1680" dirty="0" smtClean="0"/>
              <a:t>Set </a:t>
            </a:r>
            <a:r>
              <a:rPr lang="en-US" sz="1680" dirty="0"/>
              <a:t>up a debate based on the motion ‘</a:t>
            </a:r>
            <a:r>
              <a:rPr lang="en-US" sz="1680" dirty="0" smtClean="0"/>
              <a:t>Industry certification </a:t>
            </a:r>
            <a:r>
              <a:rPr lang="en-US" sz="1680" dirty="0"/>
              <a:t>is better than a degree’. Group 1 should come up with valid arguments for the </a:t>
            </a:r>
            <a:r>
              <a:rPr lang="en-US" sz="1680" dirty="0" smtClean="0"/>
              <a:t>motion and </a:t>
            </a:r>
            <a:r>
              <a:rPr lang="en-US" sz="1680" dirty="0"/>
              <a:t>Group 2 should come up with valid arguments against the </a:t>
            </a:r>
            <a:r>
              <a:rPr lang="en-US" sz="1680" dirty="0" smtClean="0"/>
              <a:t>motion.</a:t>
            </a:r>
            <a:endParaRPr lang="en-US" sz="1680" dirty="0"/>
          </a:p>
          <a:p>
            <a:pPr>
              <a:buClr>
                <a:srgbClr val="00B050"/>
              </a:buClr>
            </a:pPr>
            <a:r>
              <a:rPr lang="en-US" sz="1680" b="1" dirty="0" smtClean="0">
                <a:solidFill>
                  <a:srgbClr val="FF0000"/>
                </a:solidFill>
              </a:rPr>
              <a:t>Task 12 - </a:t>
            </a:r>
            <a:r>
              <a:rPr lang="en-US" sz="1680" dirty="0" smtClean="0">
                <a:solidFill>
                  <a:srgbClr val="FF0000"/>
                </a:solidFill>
              </a:rPr>
              <a:t>Research </a:t>
            </a:r>
            <a:r>
              <a:rPr lang="en-US" sz="1680" dirty="0">
                <a:solidFill>
                  <a:srgbClr val="FF0000"/>
                </a:solidFill>
              </a:rPr>
              <a:t>the motion ‘Industry certification is better than a degree’ on </a:t>
            </a:r>
            <a:r>
              <a:rPr lang="en-US" sz="1680" dirty="0" smtClean="0">
                <a:solidFill>
                  <a:srgbClr val="FF0000"/>
                </a:solidFill>
              </a:rPr>
              <a:t>the internet</a:t>
            </a:r>
            <a:r>
              <a:rPr lang="en-US" sz="1680" dirty="0">
                <a:solidFill>
                  <a:srgbClr val="FF0000"/>
                </a:solidFill>
              </a:rPr>
              <a:t>. Are UK companies for or against the </a:t>
            </a:r>
            <a:r>
              <a:rPr lang="en-US" sz="1680" dirty="0" smtClean="0">
                <a:solidFill>
                  <a:srgbClr val="FF0000"/>
                </a:solidFill>
              </a:rPr>
              <a:t>motion</a:t>
            </a:r>
            <a:r>
              <a:rPr lang="en-US" sz="1680" dirty="0">
                <a:solidFill>
                  <a:srgbClr val="FF0000"/>
                </a:solidFill>
              </a:rPr>
              <a:t>?</a:t>
            </a:r>
          </a:p>
        </p:txBody>
      </p:sp>
      <p:sp>
        <p:nvSpPr>
          <p:cNvPr id="8" name="Title 1"/>
          <p:cNvSpPr>
            <a:spLocks noGrp="1"/>
          </p:cNvSpPr>
          <p:nvPr>
            <p:ph type="title"/>
          </p:nvPr>
        </p:nvSpPr>
        <p:spPr>
          <a:xfrm>
            <a:off x="70266" y="72008"/>
            <a:ext cx="8859452" cy="548680"/>
          </a:xfrm>
        </p:spPr>
        <p:txBody>
          <a:bodyPr>
            <a:noAutofit/>
          </a:bodyPr>
          <a:lstStyle/>
          <a:p>
            <a:r>
              <a:rPr lang="en-GB" sz="4000" dirty="0" smtClean="0">
                <a:latin typeface="Arial" panose="020B0604020202020204" pitchFamily="34" charset="0"/>
                <a:cs typeface="Arial" panose="020B0604020202020204" pitchFamily="34" charset="0"/>
              </a:rPr>
              <a:t>4.5 </a:t>
            </a:r>
            <a:r>
              <a:rPr lang="en-GB" sz="4000" dirty="0">
                <a:latin typeface="Arial" panose="020B0604020202020204" pitchFamily="34" charset="0"/>
                <a:cs typeface="Arial" panose="020B0604020202020204" pitchFamily="34" charset="0"/>
              </a:rPr>
              <a:t>– </a:t>
            </a:r>
            <a:r>
              <a:rPr lang="en-GB" dirty="0"/>
              <a:t>Industry </a:t>
            </a:r>
            <a:r>
              <a:rPr lang="en-GB" dirty="0" smtClean="0"/>
              <a:t>Certification - Industry </a:t>
            </a:r>
            <a:endParaRPr lang="en-GB" b="0" dirty="0"/>
          </a:p>
        </p:txBody>
      </p:sp>
      <p:graphicFrame>
        <p:nvGraphicFramePr>
          <p:cNvPr id="4" name="Table 3"/>
          <p:cNvGraphicFramePr>
            <a:graphicFrameLocks noGrp="1"/>
          </p:cNvGraphicFramePr>
          <p:nvPr>
            <p:extLst>
              <p:ext uri="{D42A27DB-BD31-4B8C-83A1-F6EECF244321}">
                <p14:modId xmlns:p14="http://schemas.microsoft.com/office/powerpoint/2010/main" val="1737314922"/>
              </p:ext>
            </p:extLst>
          </p:nvPr>
        </p:nvGraphicFramePr>
        <p:xfrm>
          <a:off x="7020272" y="1052736"/>
          <a:ext cx="1835893" cy="5630421"/>
        </p:xfrm>
        <a:graphic>
          <a:graphicData uri="http://schemas.openxmlformats.org/drawingml/2006/table">
            <a:tbl>
              <a:tblPr firstRow="1" firstCol="1" lastRow="1" lastCol="1" bandRow="1" bandCol="1">
                <a:tableStyleId>{2D5ABB26-0587-4C30-8999-92F81FD0307C}</a:tableStyleId>
              </a:tblPr>
              <a:tblGrid>
                <a:gridCol w="1835893"/>
              </a:tblGrid>
              <a:tr h="372621">
                <a:tc>
                  <a:txBody>
                    <a:bodyPr/>
                    <a:lstStyle/>
                    <a:p>
                      <a:pPr>
                        <a:spcAft>
                          <a:spcPts val="0"/>
                        </a:spcAft>
                      </a:pPr>
                      <a:endParaRPr lang="en-GB" sz="150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4955971">
                <a:tc>
                  <a:txBody>
                    <a:bodyPr/>
                    <a:lstStyle/>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The 3 leadership types, Autocratic, Democratic and Laissez-Faire</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Which leader is your Principal?</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Belgium without a Parliament for 4 years, do we need leaders.</a:t>
                      </a:r>
                    </a:p>
                    <a:p>
                      <a:pPr marL="177800" indent="-177800" algn="l">
                        <a:spcAft>
                          <a:spcPts val="600"/>
                        </a:spcAft>
                        <a:buFontTx/>
                        <a:buBlip>
                          <a:blip r:embed="rId4"/>
                        </a:buBlip>
                      </a:pPr>
                      <a:r>
                        <a:rPr lang="en-GB" sz="1500" baseline="0" dirty="0" smtClean="0">
                          <a:solidFill>
                            <a:schemeClr val="tx1"/>
                          </a:solidFill>
                          <a:effectLst/>
                          <a:latin typeface="Arial" pitchFamily="34" charset="0"/>
                          <a:ea typeface="Times New Roman"/>
                          <a:cs typeface="Arial" pitchFamily="34" charset="0"/>
                        </a:rPr>
                        <a:t>Dragon’s Den and leadership styles</a:t>
                      </a:r>
                    </a:p>
                    <a:p>
                      <a:pPr marL="177800" indent="-177800" algn="l">
                        <a:spcAft>
                          <a:spcPts val="600"/>
                        </a:spcAft>
                        <a:buFontTx/>
                        <a:buBlip>
                          <a:blip r:embed="rId4"/>
                        </a:buBlip>
                      </a:pPr>
                      <a:r>
                        <a:rPr lang="en-GB" sz="1500" baseline="0" dirty="0" smtClean="0">
                          <a:solidFill>
                            <a:srgbClr val="FF0000"/>
                          </a:solidFill>
                          <a:effectLst/>
                          <a:latin typeface="Arial" pitchFamily="34" charset="0"/>
                          <a:ea typeface="Times New Roman"/>
                          <a:cs typeface="Arial" pitchFamily="34" charset="0"/>
                        </a:rPr>
                        <a:t>What happens in a Partnership?</a:t>
                      </a:r>
                    </a:p>
                    <a:p>
                      <a:pPr marL="177800" indent="-177800" algn="l">
                        <a:spcAft>
                          <a:spcPts val="600"/>
                        </a:spcAft>
                        <a:buFontTx/>
                        <a:buBlip>
                          <a:blip r:embed="rId4"/>
                        </a:buBlip>
                      </a:pPr>
                      <a:r>
                        <a:rPr lang="en-US" sz="1500" baseline="0" dirty="0" smtClean="0">
                          <a:solidFill>
                            <a:schemeClr val="tx1"/>
                          </a:solidFill>
                          <a:effectLst/>
                          <a:latin typeface="Arial" pitchFamily="34" charset="0"/>
                          <a:ea typeface="Times New Roman"/>
                          <a:cs typeface="Arial" pitchFamily="34" charset="0"/>
                        </a:rPr>
                        <a:t>The problems when a leader is not good.</a:t>
                      </a:r>
                    </a:p>
                    <a:p>
                      <a:pPr marL="177800" indent="-177800" algn="l">
                        <a:spcAft>
                          <a:spcPts val="600"/>
                        </a:spcAft>
                        <a:buFontTx/>
                        <a:buBlip>
                          <a:blip r:embed="rId4"/>
                        </a:buBlip>
                      </a:pPr>
                      <a:r>
                        <a:rPr lang="en-US" sz="1500" baseline="0" dirty="0" smtClean="0">
                          <a:solidFill>
                            <a:srgbClr val="FF0000"/>
                          </a:solidFill>
                          <a:effectLst/>
                          <a:latin typeface="Arial" pitchFamily="34" charset="0"/>
                          <a:ea typeface="Times New Roman"/>
                          <a:cs typeface="Arial" pitchFamily="34" charset="0"/>
                        </a:rPr>
                        <a:t>Leadership change and company sales </a:t>
                      </a:r>
                      <a:endParaRPr lang="en-GB" sz="1500" baseline="0" dirty="0" smtClean="0">
                        <a:solidFill>
                          <a:srgbClr val="FF0000"/>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6" name="Picture 4"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74435" y="1079401"/>
            <a:ext cx="1746037" cy="33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5833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8568952" cy="2677656"/>
          </a:xfrm>
          <a:prstGeom prst="rect">
            <a:avLst/>
          </a:prstGeom>
        </p:spPr>
        <p:txBody>
          <a:bodyPr wrap="square">
            <a:spAutoFit/>
          </a:bodyPr>
          <a:lstStyle/>
          <a:p>
            <a:r>
              <a:rPr lang="en-US" sz="1400" b="1" dirty="0"/>
              <a:t>(o) </a:t>
            </a:r>
            <a:r>
              <a:rPr lang="en-US" sz="1400" dirty="0"/>
              <a:t>Which of these communication methods would be most appropriate for tendering your resignation? </a:t>
            </a:r>
            <a:endParaRPr lang="en-US" sz="1400" dirty="0" smtClean="0"/>
          </a:p>
          <a:p>
            <a:endParaRPr lang="en-US" sz="1400" dirty="0"/>
          </a:p>
          <a:p>
            <a:endParaRPr lang="en-US" sz="1400" dirty="0" smtClean="0"/>
          </a:p>
          <a:p>
            <a:endParaRPr lang="en-GB" sz="1400" dirty="0" smtClean="0"/>
          </a:p>
          <a:p>
            <a:endParaRPr lang="en-GB" sz="1400" dirty="0"/>
          </a:p>
          <a:p>
            <a:endParaRPr lang="en-GB" sz="1400" dirty="0" smtClean="0"/>
          </a:p>
          <a:p>
            <a:endParaRPr lang="en-GB" sz="1400" dirty="0"/>
          </a:p>
          <a:p>
            <a:endParaRPr lang="en-GB" sz="1400" dirty="0" smtClean="0"/>
          </a:p>
          <a:p>
            <a:endParaRPr lang="en-GB" sz="1400" dirty="0"/>
          </a:p>
          <a:p>
            <a:endParaRPr lang="en-GB" sz="1400" dirty="0" smtClean="0"/>
          </a:p>
          <a:p>
            <a:endParaRPr lang="en-GB" sz="1400" dirty="0"/>
          </a:p>
          <a:p>
            <a:pPr algn="r"/>
            <a:r>
              <a:rPr lang="en-GB" sz="1400" dirty="0" smtClean="0"/>
              <a:t>[1]</a:t>
            </a:r>
            <a:endParaRPr lang="en-GB" sz="1400" dirty="0"/>
          </a:p>
        </p:txBody>
      </p:sp>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US" sz="4000" dirty="0"/>
              <a:t>Exam Questions – Exemplar Paper</a:t>
            </a:r>
          </a:p>
        </p:txBody>
      </p:sp>
      <p:sp>
        <p:nvSpPr>
          <p:cNvPr id="2" name="TextBox 1">
            <a:hlinkClick r:id="rId3" action="ppaction://hlinkfile"/>
          </p:cNvPr>
          <p:cNvSpPr txBox="1"/>
          <p:nvPr/>
        </p:nvSpPr>
        <p:spPr>
          <a:xfrm>
            <a:off x="8495928" y="1052736"/>
            <a:ext cx="396552" cy="646331"/>
          </a:xfrm>
          <a:prstGeom prst="rect">
            <a:avLst/>
          </a:prstGeom>
          <a:noFill/>
        </p:spPr>
        <p:txBody>
          <a:bodyPr wrap="square" rtlCol="0">
            <a:spAutoFit/>
          </a:bodyPr>
          <a:lstStyle/>
          <a:p>
            <a:r>
              <a:rPr lang="en-US" sz="3600" b="1" dirty="0" smtClean="0">
                <a:solidFill>
                  <a:srgbClr val="FF0000"/>
                </a:solidFill>
              </a:rPr>
              <a:t>?</a:t>
            </a:r>
            <a:endParaRPr lang="en-GB" b="1"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105610342"/>
              </p:ext>
            </p:extLst>
          </p:nvPr>
        </p:nvGraphicFramePr>
        <p:xfrm>
          <a:off x="725996" y="1400100"/>
          <a:ext cx="7620000" cy="1854200"/>
        </p:xfrm>
        <a:graphic>
          <a:graphicData uri="http://schemas.openxmlformats.org/drawingml/2006/table">
            <a:tbl>
              <a:tblPr firstRow="1" bandRow="1">
                <a:tableStyleId>{5C22544A-7EE6-4342-B048-85BDC9FD1C3A}</a:tableStyleId>
              </a:tblPr>
              <a:tblGrid>
                <a:gridCol w="3810000"/>
                <a:gridCol w="3810000"/>
              </a:tblGrid>
              <a:tr h="370840">
                <a:tc>
                  <a:txBody>
                    <a:bodyPr/>
                    <a:lstStyle/>
                    <a:p>
                      <a:r>
                        <a:rPr lang="en-US" dirty="0" smtClean="0"/>
                        <a:t>Communication Method</a:t>
                      </a:r>
                      <a:endParaRPr lang="en-GB" dirty="0"/>
                    </a:p>
                  </a:txBody>
                  <a:tcPr/>
                </a:tc>
                <a:tc>
                  <a:txBody>
                    <a:bodyPr/>
                    <a:lstStyle/>
                    <a:p>
                      <a:r>
                        <a:rPr lang="en-US" dirty="0" smtClean="0"/>
                        <a:t>Tick</a:t>
                      </a:r>
                      <a:endParaRPr lang="en-GB" dirty="0"/>
                    </a:p>
                  </a:txBody>
                  <a:tcPr/>
                </a:tc>
              </a:tr>
              <a:tr h="370840">
                <a:tc>
                  <a:txBody>
                    <a:bodyPr/>
                    <a:lstStyle/>
                    <a:p>
                      <a:r>
                        <a:rPr lang="en-US" dirty="0" smtClean="0"/>
                        <a:t>Letter</a:t>
                      </a:r>
                      <a:endParaRPr lang="en-GB" dirty="0"/>
                    </a:p>
                  </a:txBody>
                  <a:tcPr/>
                </a:tc>
                <a:tc>
                  <a:txBody>
                    <a:bodyPr/>
                    <a:lstStyle/>
                    <a:p>
                      <a:endParaRPr lang="en-GB" dirty="0"/>
                    </a:p>
                  </a:txBody>
                  <a:tcPr/>
                </a:tc>
              </a:tr>
              <a:tr h="370840">
                <a:tc>
                  <a:txBody>
                    <a:bodyPr/>
                    <a:lstStyle/>
                    <a:p>
                      <a:r>
                        <a:rPr lang="en-US" dirty="0" smtClean="0"/>
                        <a:t>Social Networking Post</a:t>
                      </a:r>
                      <a:endParaRPr lang="en-GB" dirty="0"/>
                    </a:p>
                  </a:txBody>
                  <a:tcPr/>
                </a:tc>
                <a:tc>
                  <a:txBody>
                    <a:bodyPr/>
                    <a:lstStyle/>
                    <a:p>
                      <a:endParaRPr lang="en-GB" dirty="0"/>
                    </a:p>
                  </a:txBody>
                  <a:tcPr/>
                </a:tc>
              </a:tr>
              <a:tr h="370840">
                <a:tc>
                  <a:txBody>
                    <a:bodyPr/>
                    <a:lstStyle/>
                    <a:p>
                      <a:r>
                        <a:rPr lang="en-US" dirty="0" smtClean="0"/>
                        <a:t>Text Message</a:t>
                      </a:r>
                      <a:endParaRPr lang="en-GB" dirty="0"/>
                    </a:p>
                  </a:txBody>
                  <a:tcPr/>
                </a:tc>
                <a:tc>
                  <a:txBody>
                    <a:bodyPr/>
                    <a:lstStyle/>
                    <a:p>
                      <a:endParaRPr lang="en-GB" dirty="0"/>
                    </a:p>
                  </a:txBody>
                  <a:tcPr/>
                </a:tc>
              </a:tr>
              <a:tr h="370840">
                <a:tc>
                  <a:txBody>
                    <a:bodyPr/>
                    <a:lstStyle/>
                    <a:p>
                      <a:r>
                        <a:rPr lang="en-US" dirty="0" smtClean="0"/>
                        <a:t>Video Chat</a:t>
                      </a:r>
                      <a:endParaRPr lang="en-GB" dirty="0"/>
                    </a:p>
                  </a:txBody>
                  <a:tcPr/>
                </a:tc>
                <a:tc>
                  <a:txBody>
                    <a:bodyPr/>
                    <a:lstStyle/>
                    <a:p>
                      <a:endParaRPr lang="en-GB" dirty="0"/>
                    </a:p>
                  </a:txBody>
                  <a:tcPr/>
                </a:tc>
              </a:tr>
            </a:tbl>
          </a:graphicData>
        </a:graphic>
      </p:graphicFrame>
    </p:spTree>
    <p:extLst>
      <p:ext uri="{BB962C8B-B14F-4D97-AF65-F5344CB8AC3E}">
        <p14:creationId xmlns:p14="http://schemas.microsoft.com/office/powerpoint/2010/main" val="91881865"/>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8568952" cy="5696431"/>
          </a:xfrm>
          <a:prstGeom prst="rect">
            <a:avLst/>
          </a:prstGeom>
        </p:spPr>
        <p:txBody>
          <a:bodyPr wrap="square">
            <a:spAutoFit/>
          </a:bodyPr>
          <a:lstStyle/>
          <a:p>
            <a:pPr>
              <a:lnSpc>
                <a:spcPts val="1900"/>
              </a:lnSpc>
            </a:pPr>
            <a:r>
              <a:rPr lang="en-US" sz="1400" dirty="0" smtClean="0"/>
              <a:t>Progress </a:t>
            </a:r>
            <a:r>
              <a:rPr lang="en-US" sz="1400" dirty="0"/>
              <a:t>Mutual is a bank with eight branches, based in the West Midlands. Its main business is to provide savings accounts to local people. </a:t>
            </a:r>
          </a:p>
          <a:p>
            <a:pPr>
              <a:lnSpc>
                <a:spcPts val="1900"/>
              </a:lnSpc>
            </a:pPr>
            <a:r>
              <a:rPr lang="en-US" sz="1400" dirty="0"/>
              <a:t>The bank has been open for nearly 100 years and has over 500 000 customers. Many of these customers use a passbook that lists all of their transactions and is updated every time they visit a branch. A new online banking system has recently been launched and a number of customers have started to use this. </a:t>
            </a:r>
          </a:p>
          <a:p>
            <a:pPr>
              <a:lnSpc>
                <a:spcPts val="1900"/>
              </a:lnSpc>
            </a:pPr>
            <a:r>
              <a:rPr lang="en-US" sz="1400" dirty="0"/>
              <a:t>As well as a mainframe, the bank has a number of other servers housed in a data centre in its head office. It also has a back-up data centre in an off-site location. </a:t>
            </a:r>
            <a:endParaRPr lang="en-US" sz="1400" dirty="0" smtClean="0"/>
          </a:p>
          <a:p>
            <a:pPr>
              <a:lnSpc>
                <a:spcPts val="1900"/>
              </a:lnSpc>
            </a:pPr>
            <a:r>
              <a:rPr lang="en-US" sz="1400" b="1" dirty="0"/>
              <a:t>5 </a:t>
            </a:r>
            <a:r>
              <a:rPr lang="en-US" sz="1400" dirty="0"/>
              <a:t>Progress Mutual wants to employ a new network manager. </a:t>
            </a:r>
          </a:p>
          <a:p>
            <a:pPr marL="342900" indent="-342900">
              <a:lnSpc>
                <a:spcPts val="1900"/>
              </a:lnSpc>
              <a:buAutoNum type="alphaLcParenBoth"/>
            </a:pPr>
            <a:r>
              <a:rPr lang="en-US" sz="1400" dirty="0" smtClean="0"/>
              <a:t>Describe </a:t>
            </a:r>
            <a:r>
              <a:rPr lang="en-US" sz="1400" b="1" dirty="0"/>
              <a:t>two </a:t>
            </a:r>
            <a:r>
              <a:rPr lang="en-US" sz="1400" dirty="0"/>
              <a:t>personal attributes that the new network manager should have and why they are needed. </a:t>
            </a:r>
            <a:endParaRPr lang="en-US" sz="1400" dirty="0" smtClean="0"/>
          </a:p>
          <a:p>
            <a:pPr>
              <a:lnSpc>
                <a:spcPts val="1900"/>
              </a:lnSpc>
            </a:pPr>
            <a:r>
              <a:rPr lang="en-US" sz="1400" dirty="0" smtClean="0"/>
              <a:t>1: ___________________________________________________________________________________</a:t>
            </a:r>
          </a:p>
          <a:p>
            <a:pPr>
              <a:lnSpc>
                <a:spcPts val="1900"/>
              </a:lnSpc>
            </a:pPr>
            <a:r>
              <a:rPr lang="en-US" sz="1400"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nSpc>
                <a:spcPts val="1900"/>
              </a:lnSpc>
            </a:pPr>
            <a:r>
              <a:rPr lang="en-US" sz="1400" dirty="0" smtClean="0"/>
              <a:t>2: </a:t>
            </a:r>
            <a:r>
              <a:rPr lang="en-US" sz="1400" dirty="0"/>
              <a:t>___________________________________________________________________________________</a:t>
            </a:r>
          </a:p>
          <a:p>
            <a:pPr>
              <a:lnSpc>
                <a:spcPts val="1900"/>
              </a:lnSpc>
            </a:pPr>
            <a:r>
              <a:rPr lang="en-US" sz="1400"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gn="r">
              <a:lnSpc>
                <a:spcPts val="1900"/>
              </a:lnSpc>
            </a:pPr>
            <a:r>
              <a:rPr lang="en-US" sz="1400" dirty="0" smtClean="0"/>
              <a:t>[6]</a:t>
            </a:r>
            <a:endParaRPr lang="en-GB" sz="1400" dirty="0"/>
          </a:p>
        </p:txBody>
      </p:sp>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US" sz="4000" dirty="0"/>
              <a:t>Exam Questions – Exemplar Paper</a:t>
            </a:r>
          </a:p>
        </p:txBody>
      </p:sp>
      <p:sp>
        <p:nvSpPr>
          <p:cNvPr id="6" name="TextBox 5">
            <a:hlinkClick r:id="rId3" action="ppaction://hlinkfile"/>
          </p:cNvPr>
          <p:cNvSpPr txBox="1"/>
          <p:nvPr/>
        </p:nvSpPr>
        <p:spPr>
          <a:xfrm>
            <a:off x="8495928" y="1052736"/>
            <a:ext cx="396552" cy="646331"/>
          </a:xfrm>
          <a:prstGeom prst="rect">
            <a:avLst/>
          </a:prstGeom>
          <a:noFill/>
        </p:spPr>
        <p:txBody>
          <a:bodyPr wrap="square" rtlCol="0">
            <a:spAutoFit/>
          </a:bodyPr>
          <a:lstStyle/>
          <a:p>
            <a:r>
              <a:rPr lang="en-US" sz="36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3098374923"/>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750684" cy="5407634"/>
          </a:xfrm>
          <a:prstGeom prst="rect">
            <a:avLst/>
          </a:prstGeom>
        </p:spPr>
        <p:txBody>
          <a:bodyPr wrap="square">
            <a:spAutoFit/>
          </a:bodyPr>
          <a:lstStyle/>
          <a:p>
            <a:pPr marL="339725" indent="-339725">
              <a:buClr>
                <a:srgbClr val="00B050"/>
              </a:buClr>
              <a:buFont typeface="Wingdings 3" panose="05040102010807070707" pitchFamily="18" charset="2"/>
              <a:buChar char=""/>
            </a:pPr>
            <a:r>
              <a:rPr lang="en-US" sz="1570" dirty="0"/>
              <a:t>Within the business environment, an employee must highlight and evidence a range of skills to ensure they remain professional and able. These skills are not always learned from courses but through experience, developed and improved through time. For this task you will create and demonstrate to an audience, the skills that add up to being interpersonal and </a:t>
            </a:r>
            <a:r>
              <a:rPr lang="en-US" sz="1570" dirty="0" smtClean="0"/>
              <a:t>skillful </a:t>
            </a:r>
            <a:r>
              <a:rPr lang="en-US" sz="1570" dirty="0"/>
              <a:t>in terms of communication.</a:t>
            </a:r>
          </a:p>
          <a:p>
            <a:pPr marL="633413" indent="-234950">
              <a:buClr>
                <a:srgbClr val="00B050"/>
              </a:buClr>
              <a:buFont typeface="Arial" panose="020B0604020202020204" pitchFamily="34" charset="0"/>
              <a:buChar char="•"/>
            </a:pPr>
            <a:r>
              <a:rPr lang="en-US" sz="1570" b="1" dirty="0" smtClean="0"/>
              <a:t>Verbal </a:t>
            </a:r>
            <a:r>
              <a:rPr lang="en-US" sz="1570" b="1" dirty="0"/>
              <a:t>Conversations </a:t>
            </a:r>
            <a:r>
              <a:rPr lang="en-US" sz="1570" dirty="0"/>
              <a:t>/ </a:t>
            </a:r>
            <a:r>
              <a:rPr lang="en-US" sz="1570" dirty="0" smtClean="0"/>
              <a:t>Exchanges – How a member of staff interacts with customers and other staff members, how a subordinate deals with a superior, how to be casual or professional.</a:t>
            </a:r>
            <a:endParaRPr lang="en-US" sz="1570" dirty="0"/>
          </a:p>
          <a:p>
            <a:pPr marL="633413" indent="-234950">
              <a:buClr>
                <a:srgbClr val="00B050"/>
              </a:buClr>
              <a:buFont typeface="Arial" panose="020B0604020202020204" pitchFamily="34" charset="0"/>
              <a:buChar char="•"/>
            </a:pPr>
            <a:r>
              <a:rPr lang="en-US" sz="1570" b="1" dirty="0"/>
              <a:t>Questioning Techniques </a:t>
            </a:r>
            <a:r>
              <a:rPr lang="en-US" sz="1570" dirty="0" smtClean="0"/>
              <a:t>– How to get the best answer, how not to lead, how to use qualitative and quantitative questioning techniques.</a:t>
            </a:r>
          </a:p>
          <a:p>
            <a:pPr marL="633413" indent="-234950">
              <a:buClr>
                <a:srgbClr val="00B050"/>
              </a:buClr>
              <a:buFont typeface="Arial" panose="020B0604020202020204" pitchFamily="34" charset="0"/>
              <a:buChar char="•"/>
            </a:pPr>
            <a:r>
              <a:rPr lang="en-US" sz="1570" b="1" dirty="0"/>
              <a:t>Interpersonal Skills </a:t>
            </a:r>
            <a:r>
              <a:rPr lang="en-US" sz="1570" dirty="0"/>
              <a:t>- </a:t>
            </a:r>
            <a:r>
              <a:rPr lang="en-US" sz="1570" dirty="0" smtClean="0"/>
              <a:t>Skills that are </a:t>
            </a:r>
            <a:r>
              <a:rPr lang="en-US" sz="1570" dirty="0"/>
              <a:t>fundamental to successful relationships at home, at school, at work and socially</a:t>
            </a:r>
            <a:r>
              <a:rPr lang="en-US" sz="1570" dirty="0" smtClean="0"/>
              <a:t>.</a:t>
            </a:r>
            <a:endParaRPr lang="en-US" sz="1570" dirty="0"/>
          </a:p>
          <a:p>
            <a:pPr marL="633413" indent="-234950">
              <a:buClr>
                <a:srgbClr val="00B050"/>
              </a:buClr>
              <a:buFont typeface="Arial" panose="020B0604020202020204" pitchFamily="34" charset="0"/>
              <a:buChar char="•"/>
            </a:pPr>
            <a:r>
              <a:rPr lang="en-US" sz="1570" b="1" dirty="0"/>
              <a:t>Written </a:t>
            </a:r>
            <a:r>
              <a:rPr lang="en-US" sz="1570" b="1" dirty="0" smtClean="0"/>
              <a:t>Communication </a:t>
            </a:r>
            <a:r>
              <a:rPr lang="en-US" sz="1570" dirty="0" smtClean="0"/>
              <a:t>– How to write an email, etiquette, how to phrase a letter for business vs personal purposes, do’s and don’ts of SMS and Blogging</a:t>
            </a:r>
          </a:p>
          <a:p>
            <a:pPr marL="339725" indent="-339725">
              <a:buClr>
                <a:srgbClr val="00B050"/>
              </a:buClr>
              <a:buFont typeface="Wingdings 3" panose="05040102010807070707" pitchFamily="18" charset="2"/>
              <a:buChar char=""/>
            </a:pPr>
            <a:r>
              <a:rPr lang="en-US" sz="1570" dirty="0" smtClean="0"/>
              <a:t>In all business context there is a way and means of how to communicate and choosing the most appropriate for a given situation.</a:t>
            </a:r>
          </a:p>
          <a:p>
            <a:pPr marL="339725" indent="-339725">
              <a:buClr>
                <a:srgbClr val="00B050"/>
              </a:buClr>
              <a:buFont typeface="Wingdings 3" panose="05040102010807070707" pitchFamily="18" charset="2"/>
              <a:buChar char=""/>
            </a:pPr>
            <a:r>
              <a:rPr lang="en-US" sz="1570" dirty="0" smtClean="0"/>
              <a:t>In the exam you will be given a situation and asked to choose an appropriate method and style.</a:t>
            </a:r>
            <a:endParaRPr lang="en-US" sz="1570" dirty="0"/>
          </a:p>
        </p:txBody>
      </p:sp>
      <p:sp>
        <p:nvSpPr>
          <p:cNvPr id="18" name="Title 1"/>
          <p:cNvSpPr>
            <a:spLocks noGrp="1"/>
          </p:cNvSpPr>
          <p:nvPr>
            <p:ph type="title"/>
          </p:nvPr>
        </p:nvSpPr>
        <p:spPr>
          <a:xfrm>
            <a:off x="35496" y="44624"/>
            <a:ext cx="7776864" cy="432048"/>
          </a:xfrm>
        </p:spPr>
        <p:txBody>
          <a:bodyPr>
            <a:noAutofit/>
          </a:bodyPr>
          <a:lstStyle/>
          <a:p>
            <a:r>
              <a:rPr lang="en-GB" dirty="0" smtClean="0"/>
              <a:t>4.1 – Communication Skills</a:t>
            </a:r>
            <a:endParaRPr lang="en-GB"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3919084498"/>
              </p:ext>
            </p:extLst>
          </p:nvPr>
        </p:nvGraphicFramePr>
        <p:xfrm>
          <a:off x="7092280" y="1052736"/>
          <a:ext cx="1728192" cy="5586145"/>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728192"/>
              </a:tblGrid>
              <a:tr h="422472">
                <a:tc>
                  <a:txBody>
                    <a:bodyPr/>
                    <a:lstStyle/>
                    <a:p>
                      <a:pPr>
                        <a:spcAft>
                          <a:spcPts val="0"/>
                        </a:spcAft>
                      </a:pPr>
                      <a:endParaRPr lang="en-GB" sz="138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Learning body language allows a user to manipulate a conversation.</a:t>
                      </a:r>
                    </a:p>
                    <a:p>
                      <a:pPr marL="177800" indent="-177800" algn="l">
                        <a:spcAft>
                          <a:spcPts val="600"/>
                        </a:spcAft>
                        <a:buFontTx/>
                        <a:buBlip>
                          <a:blip r:embed="rId3"/>
                        </a:buBlip>
                      </a:pPr>
                      <a:r>
                        <a:rPr lang="en-GB" sz="1380" baseline="0" dirty="0" smtClean="0">
                          <a:solidFill>
                            <a:schemeClr val="tx1"/>
                          </a:solidFill>
                          <a:effectLst/>
                          <a:latin typeface="Arial" pitchFamily="34" charset="0"/>
                          <a:ea typeface="Times New Roman"/>
                          <a:cs typeface="Arial" pitchFamily="34" charset="0"/>
                        </a:rPr>
                        <a:t>Best method for interviews</a:t>
                      </a:r>
                    </a:p>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Does eye contact work or does it make things awkward</a:t>
                      </a:r>
                    </a:p>
                    <a:p>
                      <a:pPr marL="177800" indent="-177800" algn="l">
                        <a:spcAft>
                          <a:spcPts val="600"/>
                        </a:spcAft>
                        <a:buFontTx/>
                        <a:buBlip>
                          <a:blip r:embed="rId3"/>
                        </a:buBlip>
                      </a:pPr>
                      <a:r>
                        <a:rPr lang="en-GB" sz="1380" baseline="0" dirty="0" smtClean="0">
                          <a:solidFill>
                            <a:schemeClr val="tx1"/>
                          </a:solidFill>
                          <a:effectLst/>
                          <a:latin typeface="Arial" pitchFamily="34" charset="0"/>
                          <a:ea typeface="Times New Roman"/>
                          <a:cs typeface="Arial" pitchFamily="34" charset="0"/>
                        </a:rPr>
                        <a:t>Email and letter etiquette</a:t>
                      </a:r>
                    </a:p>
                    <a:p>
                      <a:pPr marL="177800" indent="-177800" algn="l">
                        <a:spcAft>
                          <a:spcPts val="600"/>
                        </a:spcAft>
                        <a:buFontTx/>
                        <a:buBlip>
                          <a:blip r:embed="rId3"/>
                        </a:buBlip>
                      </a:pPr>
                      <a:r>
                        <a:rPr lang="en-GB" sz="1380" baseline="0" dirty="0" smtClean="0">
                          <a:solidFill>
                            <a:srgbClr val="FF0000"/>
                          </a:solidFill>
                          <a:effectLst/>
                          <a:latin typeface="Arial" pitchFamily="34" charset="0"/>
                          <a:ea typeface="Times New Roman"/>
                          <a:cs typeface="Arial" pitchFamily="34" charset="0"/>
                        </a:rPr>
                        <a:t>The difference between an A grade and C grade student is how they respond to feedback</a:t>
                      </a:r>
                    </a:p>
                    <a:p>
                      <a:pPr marL="177800" indent="-177800" algn="l">
                        <a:spcAft>
                          <a:spcPts val="600"/>
                        </a:spcAft>
                        <a:buFontTx/>
                        <a:buBlip>
                          <a:blip r:embed="rId3"/>
                        </a:buBlip>
                      </a:pPr>
                      <a:r>
                        <a:rPr lang="en-US" sz="1380" baseline="0" dirty="0" smtClean="0">
                          <a:solidFill>
                            <a:schemeClr val="tx1"/>
                          </a:solidFill>
                          <a:effectLst/>
                          <a:latin typeface="Arial" pitchFamily="34" charset="0"/>
                          <a:ea typeface="Times New Roman"/>
                          <a:cs typeface="Arial" pitchFamily="34" charset="0"/>
                        </a:rPr>
                        <a:t>Why wee should all ways spell and grammer cheque.</a:t>
                      </a:r>
                      <a:endParaRPr lang="en-GB" sz="138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64288"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140247"/>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8568952" cy="5209118"/>
          </a:xfrm>
          <a:prstGeom prst="rect">
            <a:avLst/>
          </a:prstGeom>
        </p:spPr>
        <p:txBody>
          <a:bodyPr wrap="square">
            <a:spAutoFit/>
          </a:bodyPr>
          <a:lstStyle/>
          <a:p>
            <a:pPr>
              <a:lnSpc>
                <a:spcPts val="2100"/>
              </a:lnSpc>
            </a:pPr>
            <a:r>
              <a:rPr lang="en-US" sz="1400" b="1" dirty="0"/>
              <a:t>(b) </a:t>
            </a:r>
            <a:r>
              <a:rPr lang="en-US" sz="1400" dirty="0"/>
              <a:t>Progress Mutual has stated that the new network manager must work towards obtaining industry certifications. </a:t>
            </a:r>
          </a:p>
          <a:p>
            <a:pPr>
              <a:lnSpc>
                <a:spcPts val="2100"/>
              </a:lnSpc>
            </a:pPr>
            <a:r>
              <a:rPr lang="en-US" sz="1400" dirty="0"/>
              <a:t>Describe </a:t>
            </a:r>
            <a:r>
              <a:rPr lang="en-US" sz="1400" b="1" dirty="0"/>
              <a:t>one </a:t>
            </a:r>
            <a:r>
              <a:rPr lang="en-US" sz="1400" dirty="0"/>
              <a:t>benefit of the network manager having industry certifications. </a:t>
            </a:r>
          </a:p>
          <a:p>
            <a:pPr>
              <a:lnSpc>
                <a:spcPts val="2100"/>
              </a:lnSpc>
            </a:pPr>
            <a:r>
              <a:rPr lang="en-GB" sz="1400" dirty="0" smtClean="0"/>
              <a:t>_____________________________________________________________________________________ </a:t>
            </a:r>
            <a:endParaRPr lang="en-GB" sz="1400" dirty="0"/>
          </a:p>
          <a:p>
            <a:pPr>
              <a:lnSpc>
                <a:spcPts val="2100"/>
              </a:lnSpc>
            </a:pPr>
            <a:r>
              <a:rPr lang="en-GB" sz="1400" dirty="0" smtClean="0"/>
              <a:t>_____________________________________________________________________________________ </a:t>
            </a:r>
            <a:endParaRPr lang="en-GB" sz="1400" dirty="0"/>
          </a:p>
          <a:p>
            <a:pPr>
              <a:lnSpc>
                <a:spcPts val="2100"/>
              </a:lnSpc>
            </a:pPr>
            <a:r>
              <a:rPr lang="en-GB" sz="1400" dirty="0" smtClean="0"/>
              <a:t>_____________________________________________________________________________________ </a:t>
            </a:r>
            <a:endParaRPr lang="en-GB" sz="1400" dirty="0"/>
          </a:p>
          <a:p>
            <a:pPr>
              <a:lnSpc>
                <a:spcPts val="2100"/>
              </a:lnSpc>
            </a:pPr>
            <a:r>
              <a:rPr lang="en-GB" sz="1400" dirty="0" smtClean="0"/>
              <a:t>__________________________________________________________________________________ </a:t>
            </a:r>
            <a:r>
              <a:rPr lang="en-GB" sz="1400" b="1" dirty="0"/>
              <a:t>[2] </a:t>
            </a:r>
            <a:endParaRPr lang="en-US" sz="1400" dirty="0"/>
          </a:p>
          <a:p>
            <a:pPr>
              <a:lnSpc>
                <a:spcPts val="2100"/>
              </a:lnSpc>
            </a:pPr>
            <a:endParaRPr lang="en-US" sz="1400" dirty="0" smtClean="0"/>
          </a:p>
          <a:p>
            <a:pPr>
              <a:lnSpc>
                <a:spcPts val="2100"/>
              </a:lnSpc>
            </a:pPr>
            <a:r>
              <a:rPr lang="en-US" sz="1400" b="1" dirty="0"/>
              <a:t>8 </a:t>
            </a:r>
            <a:r>
              <a:rPr lang="en-US" sz="1400" dirty="0"/>
              <a:t>Progress Mutual sends marketing information to customers using email. </a:t>
            </a:r>
          </a:p>
          <a:p>
            <a:pPr>
              <a:lnSpc>
                <a:spcPts val="2100"/>
              </a:lnSpc>
            </a:pPr>
            <a:r>
              <a:rPr lang="en-US" sz="1400" dirty="0"/>
              <a:t>Explain </a:t>
            </a:r>
            <a:r>
              <a:rPr lang="en-US" sz="1400" b="1" dirty="0"/>
              <a:t>two </a:t>
            </a:r>
            <a:r>
              <a:rPr lang="en-US" sz="1400" dirty="0"/>
              <a:t>benefits to Progress Mutual of using email to send marketing information to customers. </a:t>
            </a:r>
          </a:p>
          <a:p>
            <a:pPr>
              <a:lnSpc>
                <a:spcPts val="2100"/>
              </a:lnSpc>
            </a:pPr>
            <a:r>
              <a:rPr lang="en-GB" sz="1400" dirty="0"/>
              <a:t>1. </a:t>
            </a:r>
            <a:r>
              <a:rPr lang="en-GB" sz="1400" dirty="0" smtClean="0"/>
              <a:t>___________________________________________________________________________________ </a:t>
            </a:r>
            <a:endParaRPr lang="en-GB" sz="1400" dirty="0"/>
          </a:p>
          <a:p>
            <a:pPr>
              <a:lnSpc>
                <a:spcPts val="2100"/>
              </a:lnSpc>
            </a:pPr>
            <a:r>
              <a:rPr lang="en-GB" sz="1400" dirty="0" smtClean="0"/>
              <a:t>_____________________________________________________________________________________</a:t>
            </a:r>
            <a:endParaRPr lang="en-GB" sz="1400" dirty="0"/>
          </a:p>
          <a:p>
            <a:pPr>
              <a:lnSpc>
                <a:spcPts val="2100"/>
              </a:lnSpc>
            </a:pPr>
            <a:r>
              <a:rPr lang="en-GB" sz="1400" dirty="0" smtClean="0"/>
              <a:t>_____________________________________________________________________________________</a:t>
            </a:r>
            <a:endParaRPr lang="en-GB" sz="1400" dirty="0"/>
          </a:p>
          <a:p>
            <a:pPr>
              <a:lnSpc>
                <a:spcPts val="2100"/>
              </a:lnSpc>
            </a:pPr>
            <a:r>
              <a:rPr lang="en-GB" sz="1400" dirty="0" smtClean="0"/>
              <a:t>____________________________________________________________________________</a:t>
            </a:r>
            <a:r>
              <a:rPr lang="en-GB" sz="1400" dirty="0"/>
              <a:t>_________</a:t>
            </a:r>
          </a:p>
          <a:p>
            <a:pPr>
              <a:lnSpc>
                <a:spcPts val="2100"/>
              </a:lnSpc>
            </a:pPr>
            <a:r>
              <a:rPr lang="en-GB" sz="1400" dirty="0"/>
              <a:t>2. </a:t>
            </a:r>
            <a:r>
              <a:rPr lang="en-GB" sz="1400" dirty="0" smtClean="0"/>
              <a:t>__________________________________________________________________________</a:t>
            </a:r>
            <a:r>
              <a:rPr lang="en-GB" sz="1400" dirty="0"/>
              <a:t>_________</a:t>
            </a:r>
          </a:p>
          <a:p>
            <a:pPr>
              <a:lnSpc>
                <a:spcPts val="2100"/>
              </a:lnSpc>
            </a:pPr>
            <a:r>
              <a:rPr lang="en-GB" sz="1400" dirty="0" smtClean="0"/>
              <a:t>____________________________________________________________________________</a:t>
            </a:r>
            <a:r>
              <a:rPr lang="en-GB" sz="1400" dirty="0"/>
              <a:t>_________</a:t>
            </a:r>
          </a:p>
          <a:p>
            <a:pPr>
              <a:lnSpc>
                <a:spcPts val="2100"/>
              </a:lnSpc>
            </a:pPr>
            <a:r>
              <a:rPr lang="en-GB" sz="1400" dirty="0" smtClean="0"/>
              <a:t>____________________________________________________________________________</a:t>
            </a:r>
            <a:r>
              <a:rPr lang="en-GB" sz="1400" dirty="0"/>
              <a:t>_________</a:t>
            </a:r>
          </a:p>
          <a:p>
            <a:pPr>
              <a:lnSpc>
                <a:spcPts val="2100"/>
              </a:lnSpc>
            </a:pPr>
            <a:r>
              <a:rPr lang="en-GB" sz="1400" dirty="0" smtClean="0"/>
              <a:t>____________________________________________________________________________</a:t>
            </a:r>
            <a:r>
              <a:rPr lang="en-GB" sz="1400" dirty="0"/>
              <a:t>_________</a:t>
            </a:r>
          </a:p>
          <a:p>
            <a:pPr algn="r">
              <a:lnSpc>
                <a:spcPts val="2100"/>
              </a:lnSpc>
            </a:pPr>
            <a:r>
              <a:rPr lang="en-GB" sz="1400" b="1" dirty="0"/>
              <a:t>[4] </a:t>
            </a:r>
            <a:endParaRPr lang="en-GB" sz="1400" b="1" dirty="0" smtClean="0"/>
          </a:p>
        </p:txBody>
      </p:sp>
      <p:sp>
        <p:nvSpPr>
          <p:cNvPr id="8" name="Title 1"/>
          <p:cNvSpPr txBox="1">
            <a:spLocks/>
          </p:cNvSpPr>
          <p:nvPr/>
        </p:nvSpPr>
        <p:spPr>
          <a:xfrm>
            <a:off x="35496" y="44624"/>
            <a:ext cx="8856984"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pPr fontAlgn="auto">
              <a:spcAft>
                <a:spcPts val="0"/>
              </a:spcAft>
            </a:pPr>
            <a:r>
              <a:rPr lang="en-US" sz="4000" dirty="0"/>
              <a:t>Exam Questions – Exemplar Paper</a:t>
            </a:r>
          </a:p>
        </p:txBody>
      </p:sp>
      <p:sp>
        <p:nvSpPr>
          <p:cNvPr id="5" name="TextBox 4">
            <a:hlinkClick r:id="rId3" action="ppaction://hlinkfile"/>
          </p:cNvPr>
          <p:cNvSpPr txBox="1"/>
          <p:nvPr/>
        </p:nvSpPr>
        <p:spPr>
          <a:xfrm>
            <a:off x="8495928" y="1052736"/>
            <a:ext cx="396552" cy="646331"/>
          </a:xfrm>
          <a:prstGeom prst="rect">
            <a:avLst/>
          </a:prstGeom>
          <a:noFill/>
        </p:spPr>
        <p:txBody>
          <a:bodyPr wrap="square" rtlCol="0">
            <a:spAutoFit/>
          </a:bodyPr>
          <a:lstStyle/>
          <a:p>
            <a:r>
              <a:rPr lang="en-US" sz="3600" b="1" dirty="0" smtClean="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4138761855"/>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750684" cy="5713872"/>
          </a:xfrm>
          <a:prstGeom prst="rect">
            <a:avLst/>
          </a:prstGeom>
        </p:spPr>
        <p:txBody>
          <a:bodyPr wrap="square">
            <a:spAutoFit/>
          </a:bodyPr>
          <a:lstStyle/>
          <a:p>
            <a:pPr marL="339725" indent="-339725">
              <a:buClr>
                <a:srgbClr val="00B050"/>
              </a:buClr>
              <a:buFont typeface="Wingdings 3" panose="05040102010807070707" pitchFamily="18" charset="2"/>
              <a:buChar char=""/>
            </a:pPr>
            <a:r>
              <a:rPr lang="en-US" sz="1600" dirty="0"/>
              <a:t>When presenting information on the different forms of verbal communications, you need to consider and discuss the 3 different methods</a:t>
            </a:r>
            <a:r>
              <a:rPr lang="en-US" sz="1600" dirty="0" smtClean="0"/>
              <a:t>:</a:t>
            </a:r>
          </a:p>
          <a:p>
            <a:pPr marL="339725" indent="-339725">
              <a:buClr>
                <a:srgbClr val="00B050"/>
              </a:buClr>
              <a:buFont typeface="Wingdings 3" panose="05040102010807070707" pitchFamily="18" charset="2"/>
              <a:buChar char=""/>
            </a:pPr>
            <a:endParaRPr lang="en-US" sz="1600" dirty="0"/>
          </a:p>
          <a:p>
            <a:pPr marL="339725" indent="-339725">
              <a:buClr>
                <a:srgbClr val="00B050"/>
              </a:buClr>
              <a:buFont typeface="Wingdings 3" panose="05040102010807070707" pitchFamily="18" charset="2"/>
              <a:buChar char=""/>
            </a:pPr>
            <a:endParaRPr lang="en-US" sz="1600" dirty="0"/>
          </a:p>
          <a:p>
            <a:pPr marL="339725" indent="-339725">
              <a:buClr>
                <a:srgbClr val="00B050"/>
              </a:buClr>
              <a:buFont typeface="Wingdings 3" panose="05040102010807070707" pitchFamily="18" charset="2"/>
              <a:buChar char=""/>
            </a:pPr>
            <a:endParaRPr lang="en-US" sz="1600" dirty="0"/>
          </a:p>
          <a:p>
            <a:pPr marL="339725" indent="-339725">
              <a:buClr>
                <a:srgbClr val="00B050"/>
              </a:buClr>
              <a:buFont typeface="Wingdings 3" panose="05040102010807070707" pitchFamily="18" charset="2"/>
              <a:buChar char=""/>
            </a:pPr>
            <a:endParaRPr lang="en-US" sz="1600" dirty="0"/>
          </a:p>
          <a:p>
            <a:pPr marL="339725" indent="-339725">
              <a:buClr>
                <a:srgbClr val="00B050"/>
              </a:buClr>
              <a:buFont typeface="Wingdings 3" panose="05040102010807070707" pitchFamily="18" charset="2"/>
              <a:buChar char=""/>
            </a:pPr>
            <a:endParaRPr lang="en-US" sz="1600" dirty="0"/>
          </a:p>
          <a:p>
            <a:pPr marL="339725" indent="-339725">
              <a:buClr>
                <a:srgbClr val="00B050"/>
              </a:buClr>
              <a:buFont typeface="Wingdings 3" panose="05040102010807070707" pitchFamily="18" charset="2"/>
              <a:buChar char=""/>
            </a:pPr>
            <a:r>
              <a:rPr lang="en-US" sz="1600" dirty="0" smtClean="0"/>
              <a:t>In terms of the way we communicate this information we need to be wary of:</a:t>
            </a:r>
            <a:endParaRPr lang="en-US" sz="1600" dirty="0"/>
          </a:p>
          <a:p>
            <a:pPr marL="339725" indent="-339725">
              <a:buClr>
                <a:srgbClr val="00B050"/>
              </a:buClr>
              <a:buFont typeface="Wingdings 3" panose="05040102010807070707" pitchFamily="18" charset="2"/>
              <a:buChar char=""/>
            </a:pPr>
            <a:endParaRPr lang="en-US" sz="1600" dirty="0"/>
          </a:p>
          <a:p>
            <a:pPr fontAlgn="ctr"/>
            <a:endParaRPr lang="en-GB" sz="1600" dirty="0"/>
          </a:p>
          <a:p>
            <a:pPr fontAlgn="ctr"/>
            <a:endParaRPr lang="en-GB" sz="1600" dirty="0"/>
          </a:p>
          <a:p>
            <a:pPr fontAlgn="ctr"/>
            <a:endParaRPr lang="en-GB" sz="1600" dirty="0"/>
          </a:p>
          <a:p>
            <a:pPr marL="339725" indent="-339725">
              <a:buClr>
                <a:srgbClr val="00B050"/>
              </a:buClr>
              <a:buFont typeface="Wingdings 3" panose="05040102010807070707" pitchFamily="18" charset="2"/>
              <a:buChar char=""/>
            </a:pPr>
            <a:r>
              <a:rPr lang="en-US" sz="1600" dirty="0" smtClean="0"/>
              <a:t>How </a:t>
            </a:r>
            <a:r>
              <a:rPr lang="en-US" sz="1600" dirty="0"/>
              <a:t>we present ourselves during a conversation, delivery or presentation makes a difference. This is not just about the audience hearing the words but about them understanding, empathising, being entertained or informed. Gestures like holding your arms out wide means ‘Everything’, closed hands in prayer means ‘trust’, arms crossed means ‘defensive’, hands in pockets means ‘not true’. Click </a:t>
            </a:r>
            <a:r>
              <a:rPr lang="en-US" sz="1600" dirty="0">
                <a:hlinkClick r:id="rId3"/>
              </a:rPr>
              <a:t>here </a:t>
            </a:r>
            <a:r>
              <a:rPr lang="en-US" sz="1600" dirty="0"/>
              <a:t>for guidance.</a:t>
            </a:r>
          </a:p>
          <a:p>
            <a:pPr>
              <a:buClr>
                <a:srgbClr val="00B050"/>
              </a:buClr>
            </a:pPr>
            <a:r>
              <a:rPr lang="en-US" sz="1600" b="1" dirty="0" smtClean="0">
                <a:solidFill>
                  <a:srgbClr val="FF0000"/>
                </a:solidFill>
              </a:rPr>
              <a:t>Task 01 </a:t>
            </a:r>
            <a:r>
              <a:rPr lang="en-US" sz="1600" dirty="0">
                <a:solidFill>
                  <a:srgbClr val="FF0000"/>
                </a:solidFill>
              </a:rPr>
              <a:t>– </a:t>
            </a:r>
            <a:r>
              <a:rPr lang="en-US" sz="1600" dirty="0" smtClean="0">
                <a:solidFill>
                  <a:srgbClr val="FF0000"/>
                </a:solidFill>
              </a:rPr>
              <a:t>Create a presentation on how to present using </a:t>
            </a:r>
            <a:r>
              <a:rPr lang="en-US" sz="1600" dirty="0">
                <a:solidFill>
                  <a:srgbClr val="FF0000"/>
                </a:solidFill>
              </a:rPr>
              <a:t>techniques </a:t>
            </a:r>
            <a:r>
              <a:rPr lang="en-US" sz="1600" dirty="0" smtClean="0">
                <a:solidFill>
                  <a:srgbClr val="FF0000"/>
                </a:solidFill>
              </a:rPr>
              <a:t>that can </a:t>
            </a:r>
            <a:r>
              <a:rPr lang="en-US" sz="1600" dirty="0">
                <a:solidFill>
                  <a:srgbClr val="FF0000"/>
                </a:solidFill>
              </a:rPr>
              <a:t>benefit interpersonal and communication skills development.</a:t>
            </a:r>
          </a:p>
        </p:txBody>
      </p:sp>
      <p:sp>
        <p:nvSpPr>
          <p:cNvPr id="18" name="Title 1"/>
          <p:cNvSpPr>
            <a:spLocks noGrp="1"/>
          </p:cNvSpPr>
          <p:nvPr>
            <p:ph type="title"/>
          </p:nvPr>
        </p:nvSpPr>
        <p:spPr>
          <a:xfrm>
            <a:off x="35496" y="44624"/>
            <a:ext cx="8928992" cy="432048"/>
          </a:xfrm>
        </p:spPr>
        <p:txBody>
          <a:bodyPr>
            <a:noAutofit/>
          </a:bodyPr>
          <a:lstStyle/>
          <a:p>
            <a:r>
              <a:rPr lang="en-GB" sz="4600" dirty="0" smtClean="0"/>
              <a:t>4.1 – Communication Skills - Verbal</a:t>
            </a:r>
            <a:endParaRPr lang="en-GB" sz="46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3919084498"/>
              </p:ext>
            </p:extLst>
          </p:nvPr>
        </p:nvGraphicFramePr>
        <p:xfrm>
          <a:off x="7092280" y="1052736"/>
          <a:ext cx="1728192" cy="5586145"/>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728192"/>
              </a:tblGrid>
              <a:tr h="422472">
                <a:tc>
                  <a:txBody>
                    <a:bodyPr/>
                    <a:lstStyle/>
                    <a:p>
                      <a:pPr>
                        <a:spcAft>
                          <a:spcPts val="0"/>
                        </a:spcAft>
                      </a:pPr>
                      <a:endParaRPr lang="en-GB" sz="138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4"/>
                        </a:buBlip>
                      </a:pPr>
                      <a:r>
                        <a:rPr lang="en-GB" sz="1380" baseline="0" dirty="0" smtClean="0">
                          <a:solidFill>
                            <a:srgbClr val="FF0000"/>
                          </a:solidFill>
                          <a:effectLst/>
                          <a:latin typeface="Arial" pitchFamily="34" charset="0"/>
                          <a:ea typeface="Times New Roman"/>
                          <a:cs typeface="Arial" pitchFamily="34" charset="0"/>
                        </a:rPr>
                        <a:t>Learning body language allows a user to manipulate a conversation.</a:t>
                      </a:r>
                    </a:p>
                    <a:p>
                      <a:pPr marL="177800" indent="-177800" algn="l">
                        <a:spcAft>
                          <a:spcPts val="600"/>
                        </a:spcAft>
                        <a:buFontTx/>
                        <a:buBlip>
                          <a:blip r:embed="rId4"/>
                        </a:buBlip>
                      </a:pPr>
                      <a:r>
                        <a:rPr lang="en-GB" sz="1380" baseline="0" dirty="0" smtClean="0">
                          <a:solidFill>
                            <a:schemeClr val="tx1"/>
                          </a:solidFill>
                          <a:effectLst/>
                          <a:latin typeface="Arial" pitchFamily="34" charset="0"/>
                          <a:ea typeface="Times New Roman"/>
                          <a:cs typeface="Arial" pitchFamily="34" charset="0"/>
                        </a:rPr>
                        <a:t>Best method for interviews</a:t>
                      </a:r>
                    </a:p>
                    <a:p>
                      <a:pPr marL="177800" indent="-177800" algn="l">
                        <a:spcAft>
                          <a:spcPts val="600"/>
                        </a:spcAft>
                        <a:buFontTx/>
                        <a:buBlip>
                          <a:blip r:embed="rId4"/>
                        </a:buBlip>
                      </a:pPr>
                      <a:r>
                        <a:rPr lang="en-GB" sz="1380" baseline="0" dirty="0" smtClean="0">
                          <a:solidFill>
                            <a:srgbClr val="FF0000"/>
                          </a:solidFill>
                          <a:effectLst/>
                          <a:latin typeface="Arial" pitchFamily="34" charset="0"/>
                          <a:ea typeface="Times New Roman"/>
                          <a:cs typeface="Arial" pitchFamily="34" charset="0"/>
                        </a:rPr>
                        <a:t>Does eye contact work or does it make things awkward</a:t>
                      </a:r>
                    </a:p>
                    <a:p>
                      <a:pPr marL="177800" indent="-177800" algn="l">
                        <a:spcAft>
                          <a:spcPts val="600"/>
                        </a:spcAft>
                        <a:buFontTx/>
                        <a:buBlip>
                          <a:blip r:embed="rId4"/>
                        </a:buBlip>
                      </a:pPr>
                      <a:r>
                        <a:rPr lang="en-GB" sz="1380" baseline="0" dirty="0" smtClean="0">
                          <a:solidFill>
                            <a:schemeClr val="tx1"/>
                          </a:solidFill>
                          <a:effectLst/>
                          <a:latin typeface="Arial" pitchFamily="34" charset="0"/>
                          <a:ea typeface="Times New Roman"/>
                          <a:cs typeface="Arial" pitchFamily="34" charset="0"/>
                        </a:rPr>
                        <a:t>Email and letter etiquette</a:t>
                      </a:r>
                    </a:p>
                    <a:p>
                      <a:pPr marL="177800" indent="-177800" algn="l">
                        <a:spcAft>
                          <a:spcPts val="600"/>
                        </a:spcAft>
                        <a:buFontTx/>
                        <a:buBlip>
                          <a:blip r:embed="rId4"/>
                        </a:buBlip>
                      </a:pPr>
                      <a:r>
                        <a:rPr lang="en-GB" sz="1380" baseline="0" dirty="0" smtClean="0">
                          <a:solidFill>
                            <a:srgbClr val="FF0000"/>
                          </a:solidFill>
                          <a:effectLst/>
                          <a:latin typeface="Arial" pitchFamily="34" charset="0"/>
                          <a:ea typeface="Times New Roman"/>
                          <a:cs typeface="Arial" pitchFamily="34" charset="0"/>
                        </a:rPr>
                        <a:t>The difference between an A grade and C grade student is how they respond to feedback</a:t>
                      </a:r>
                    </a:p>
                    <a:p>
                      <a:pPr marL="177800" indent="-177800" algn="l">
                        <a:spcAft>
                          <a:spcPts val="600"/>
                        </a:spcAft>
                        <a:buFontTx/>
                        <a:buBlip>
                          <a:blip r:embed="rId4"/>
                        </a:buBlip>
                      </a:pPr>
                      <a:r>
                        <a:rPr lang="en-US" sz="1380" baseline="0" dirty="0" smtClean="0">
                          <a:solidFill>
                            <a:schemeClr val="tx1"/>
                          </a:solidFill>
                          <a:effectLst/>
                          <a:latin typeface="Arial" pitchFamily="34" charset="0"/>
                          <a:ea typeface="Times New Roman"/>
                          <a:cs typeface="Arial" pitchFamily="34" charset="0"/>
                        </a:rPr>
                        <a:t>Why wee should all ways spell and grammer cheque.</a:t>
                      </a:r>
                      <a:endParaRPr lang="en-GB" sz="138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1586584943"/>
              </p:ext>
            </p:extLst>
          </p:nvPr>
        </p:nvGraphicFramePr>
        <p:xfrm>
          <a:off x="251519" y="1899672"/>
          <a:ext cx="6750685" cy="1097280"/>
        </p:xfrm>
        <a:graphic>
          <a:graphicData uri="http://schemas.openxmlformats.org/drawingml/2006/table">
            <a:tbl>
              <a:tblPr firstRow="1" bandRow="1">
                <a:tableStyleId>{5C22544A-7EE6-4342-B048-85BDC9FD1C3A}</a:tableStyleId>
              </a:tblPr>
              <a:tblGrid>
                <a:gridCol w="6750685"/>
              </a:tblGrid>
              <a:tr h="252028">
                <a:tc>
                  <a:txBody>
                    <a:bodyPr/>
                    <a:lstStyle/>
                    <a:p>
                      <a:pPr algn="ctr"/>
                      <a:r>
                        <a:rPr lang="en-GB" sz="1500" dirty="0" smtClean="0">
                          <a:solidFill>
                            <a:schemeClr val="tx1"/>
                          </a:solidFill>
                          <a:latin typeface="Calibri" pitchFamily="34" charset="0"/>
                        </a:rPr>
                        <a:t>VERBAL  (TECHNICAL &amp; NON-TECHNICAL)</a:t>
                      </a:r>
                      <a:endParaRPr lang="en-GB" sz="1500" dirty="0">
                        <a:solidFill>
                          <a:schemeClr val="tx1"/>
                        </a:solidFill>
                        <a:latin typeface="Calibri" pitchFamily="34" charset="0"/>
                      </a:endParaRPr>
                    </a:p>
                  </a:txBody>
                  <a:tcPr>
                    <a:solidFill>
                      <a:schemeClr val="tx2">
                        <a:lumMod val="20000"/>
                        <a:lumOff val="80000"/>
                      </a:schemeClr>
                    </a:solidFill>
                  </a:tcPr>
                </a:tc>
              </a:tr>
              <a:tr h="612068">
                <a:tc>
                  <a:txBody>
                    <a:bodyPr/>
                    <a:lstStyle/>
                    <a:p>
                      <a:pPr marL="361950" indent="-361950">
                        <a:buFont typeface="+mj-lt"/>
                        <a:buAutoNum type="arabicPeriod"/>
                      </a:pPr>
                      <a:r>
                        <a:rPr lang="en-GB" sz="1500" dirty="0" smtClean="0">
                          <a:solidFill>
                            <a:schemeClr val="tx1"/>
                          </a:solidFill>
                          <a:latin typeface="Calibri" pitchFamily="34" charset="0"/>
                        </a:rPr>
                        <a:t>Face-to-Face (meetings, interviews,  discussion, etc...)</a:t>
                      </a:r>
                    </a:p>
                    <a:p>
                      <a:pPr marL="361950" indent="-361950">
                        <a:buFont typeface="+mj-lt"/>
                        <a:buAutoNum type="arabicPeriod"/>
                      </a:pPr>
                      <a:r>
                        <a:rPr lang="en-GB" sz="1500" dirty="0" smtClean="0">
                          <a:solidFill>
                            <a:schemeClr val="tx1"/>
                          </a:solidFill>
                          <a:latin typeface="Calibri" pitchFamily="34" charset="0"/>
                        </a:rPr>
                        <a:t>Telephone</a:t>
                      </a:r>
                    </a:p>
                    <a:p>
                      <a:pPr marL="361950" indent="-361950">
                        <a:buFont typeface="+mj-lt"/>
                        <a:buAutoNum type="arabicPeriod"/>
                      </a:pPr>
                      <a:r>
                        <a:rPr lang="en-GB" sz="1500" dirty="0" smtClean="0">
                          <a:solidFill>
                            <a:schemeClr val="tx1"/>
                          </a:solidFill>
                          <a:latin typeface="Calibri" pitchFamily="34" charset="0"/>
                        </a:rPr>
                        <a:t>Presentations</a:t>
                      </a:r>
                      <a:endParaRPr lang="en-GB" sz="1500" dirty="0">
                        <a:solidFill>
                          <a:schemeClr val="tx1"/>
                        </a:solidFill>
                        <a:latin typeface="Calibri" pitchFamily="34" charset="0"/>
                      </a:endParaRPr>
                    </a:p>
                  </a:txBody>
                  <a:tcPr>
                    <a:solidFill>
                      <a:schemeClr val="tx2">
                        <a:lumMod val="20000"/>
                        <a:lumOff val="80000"/>
                      </a:schemeClr>
                    </a:solidFill>
                  </a:tcP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442630615"/>
              </p:ext>
            </p:extLst>
          </p:nvPr>
        </p:nvGraphicFramePr>
        <p:xfrm>
          <a:off x="251519" y="3573016"/>
          <a:ext cx="6750686" cy="919480"/>
        </p:xfrm>
        <a:graphic>
          <a:graphicData uri="http://schemas.openxmlformats.org/drawingml/2006/table">
            <a:tbl>
              <a:tblPr firstRow="1" bandRow="1">
                <a:tableStyleId>{5C22544A-7EE6-4342-B048-85BDC9FD1C3A}</a:tableStyleId>
              </a:tblPr>
              <a:tblGrid>
                <a:gridCol w="1080121"/>
                <a:gridCol w="2880320"/>
                <a:gridCol w="1440160"/>
                <a:gridCol w="1350085"/>
              </a:tblGrid>
              <a:tr h="370840">
                <a:tc>
                  <a:txBody>
                    <a:bodyPr/>
                    <a:lstStyle/>
                    <a:p>
                      <a:pPr algn="ctr"/>
                      <a:r>
                        <a:rPr lang="en-GB" sz="1500" b="0" dirty="0" smtClean="0">
                          <a:latin typeface="Arial" panose="020B0604020202020204" pitchFamily="34" charset="0"/>
                          <a:cs typeface="Arial" panose="020B0604020202020204" pitchFamily="34" charset="0"/>
                        </a:rPr>
                        <a:t>Verbal</a:t>
                      </a:r>
                      <a:endParaRPr lang="en-GB" sz="1500" b="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Arial" panose="020B0604020202020204" pitchFamily="34" charset="0"/>
                          <a:cs typeface="Arial" panose="020B0604020202020204" pitchFamily="34" charset="0"/>
                        </a:rPr>
                        <a:t>Lip Reading</a:t>
                      </a:r>
                    </a:p>
                  </a:txBody>
                  <a:tcPr/>
                </a:tc>
                <a:tc>
                  <a:txBody>
                    <a:bodyPr/>
                    <a:lstStyle/>
                    <a:p>
                      <a:pPr algn="ctr"/>
                      <a:r>
                        <a:rPr lang="en-GB" sz="1500" b="0" dirty="0" smtClean="0">
                          <a:latin typeface="Arial" panose="020B0604020202020204" pitchFamily="34" charset="0"/>
                          <a:cs typeface="Arial" panose="020B0604020202020204" pitchFamily="34" charset="0"/>
                        </a:rPr>
                        <a:t>Signing</a:t>
                      </a:r>
                      <a:endParaRPr lang="en-GB" sz="1500" b="0" dirty="0">
                        <a:latin typeface="Arial" panose="020B0604020202020204" pitchFamily="34" charset="0"/>
                        <a:cs typeface="Arial" panose="020B0604020202020204" pitchFamily="34" charset="0"/>
                      </a:endParaRPr>
                    </a:p>
                  </a:txBody>
                  <a:tcPr/>
                </a:tc>
                <a:tc>
                  <a:txBody>
                    <a:bodyPr/>
                    <a:lstStyle/>
                    <a:p>
                      <a:pPr algn="ctr"/>
                      <a:r>
                        <a:rPr lang="en-GB" sz="1500" b="0" dirty="0" smtClean="0">
                          <a:latin typeface="Arial" panose="020B0604020202020204" pitchFamily="34" charset="0"/>
                          <a:cs typeface="Arial" panose="020B0604020202020204" pitchFamily="34" charset="0"/>
                        </a:rPr>
                        <a:t>Tone</a:t>
                      </a:r>
                      <a:endParaRPr lang="en-GB" sz="1500" b="0" dirty="0">
                        <a:latin typeface="Arial" panose="020B0604020202020204" pitchFamily="34" charset="0"/>
                        <a:cs typeface="Arial" panose="020B0604020202020204" pitchFamily="34" charset="0"/>
                      </a:endParaRPr>
                    </a:p>
                  </a:txBody>
                  <a:tcPr/>
                </a:tc>
              </a:tr>
              <a:tr h="370840">
                <a:tc>
                  <a:txBody>
                    <a:bodyPr/>
                    <a:lstStyle/>
                    <a:p>
                      <a:pPr algn="ctr"/>
                      <a:r>
                        <a:rPr lang="en-US" sz="1500" b="0" dirty="0" smtClean="0">
                          <a:latin typeface="Arial" panose="020B0604020202020204" pitchFamily="34" charset="0"/>
                          <a:cs typeface="Arial" panose="020B0604020202020204" pitchFamily="34" charset="0"/>
                        </a:rPr>
                        <a:t>Intonation </a:t>
                      </a:r>
                      <a:endParaRPr lang="en-GB" sz="1500" b="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smtClean="0">
                          <a:latin typeface="Arial" panose="020B0604020202020204" pitchFamily="34" charset="0"/>
                          <a:cs typeface="Arial" panose="020B0604020202020204" pitchFamily="34" charset="0"/>
                        </a:rPr>
                        <a:t>Use of Body Language (Head / Eyes / Hands / Nodding)</a:t>
                      </a:r>
                    </a:p>
                  </a:txBody>
                  <a:tcPr/>
                </a:tc>
                <a:tc>
                  <a:txBody>
                    <a:bodyPr/>
                    <a:lstStyle/>
                    <a:p>
                      <a:pPr algn="ctr"/>
                      <a:r>
                        <a:rPr lang="en-GB" sz="1500" b="0" dirty="0" smtClean="0">
                          <a:latin typeface="Arial" panose="020B0604020202020204" pitchFamily="34" charset="0"/>
                          <a:cs typeface="Arial" panose="020B0604020202020204" pitchFamily="34" charset="0"/>
                        </a:rPr>
                        <a:t>Summarising</a:t>
                      </a:r>
                      <a:endParaRPr lang="en-GB" sz="1500" b="0" dirty="0">
                        <a:latin typeface="Arial" panose="020B0604020202020204" pitchFamily="34" charset="0"/>
                        <a:cs typeface="Arial" panose="020B0604020202020204" pitchFamily="34" charset="0"/>
                      </a:endParaRPr>
                    </a:p>
                  </a:txBody>
                  <a:tcPr/>
                </a:tc>
                <a:tc>
                  <a:txBody>
                    <a:bodyPr/>
                    <a:lstStyle/>
                    <a:p>
                      <a:pPr algn="ctr"/>
                      <a:r>
                        <a:rPr lang="en-GB" sz="1500" b="0" dirty="0" smtClean="0">
                          <a:latin typeface="Arial" panose="020B0604020202020204" pitchFamily="34" charset="0"/>
                          <a:cs typeface="Arial" panose="020B0604020202020204" pitchFamily="34" charset="0"/>
                        </a:rPr>
                        <a:t>Paraphrasing</a:t>
                      </a:r>
                      <a:endParaRPr lang="en-GB" sz="1500" b="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421664532"/>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251520" y="1052736"/>
            <a:ext cx="6822692" cy="5747727"/>
          </a:xfrm>
          <a:prstGeom prst="rect">
            <a:avLst/>
          </a:prstGeom>
        </p:spPr>
        <p:txBody>
          <a:bodyPr wrap="square">
            <a:spAutoFit/>
          </a:bodyPr>
          <a:lstStyle/>
          <a:p>
            <a:pPr marL="339725" indent="-339725">
              <a:buClr>
                <a:srgbClr val="00B050"/>
              </a:buClr>
              <a:buFont typeface="Wingdings 3" panose="05040102010807070707" pitchFamily="18" charset="2"/>
              <a:buChar char=""/>
            </a:pPr>
            <a:r>
              <a:rPr lang="en-US" sz="1470" dirty="0"/>
              <a:t>When presenting information about the different forms of Questioning Techniques, you need to consider the manner of questions and responses, for instance</a:t>
            </a:r>
            <a:r>
              <a:rPr lang="en-US" sz="1470" dirty="0" smtClean="0"/>
              <a:t>:</a:t>
            </a:r>
          </a:p>
          <a:p>
            <a:pPr marL="339725" indent="-339725">
              <a:buClr>
                <a:srgbClr val="00B050"/>
              </a:buClr>
              <a:buFont typeface="Wingdings 3" panose="05040102010807070707" pitchFamily="18" charset="2"/>
              <a:buChar char=""/>
            </a:pPr>
            <a:endParaRPr lang="en-US" sz="1470" dirty="0"/>
          </a:p>
          <a:p>
            <a:pPr marL="339725" indent="-339725">
              <a:buClr>
                <a:srgbClr val="00B050"/>
              </a:buClr>
              <a:buFont typeface="Wingdings 3" panose="05040102010807070707" pitchFamily="18" charset="2"/>
              <a:buChar char=""/>
            </a:pPr>
            <a:endParaRPr lang="en-US" sz="1470" dirty="0"/>
          </a:p>
          <a:p>
            <a:pPr marL="339725" indent="-339725">
              <a:buClr>
                <a:srgbClr val="00B050"/>
              </a:buClr>
              <a:buFont typeface="Wingdings 3" panose="05040102010807070707" pitchFamily="18" charset="2"/>
              <a:buChar char=""/>
            </a:pPr>
            <a:endParaRPr lang="en-US" sz="1470" dirty="0"/>
          </a:p>
          <a:p>
            <a:pPr marL="339725" indent="-339725">
              <a:buClr>
                <a:srgbClr val="00B050"/>
              </a:buClr>
              <a:buFont typeface="Wingdings 3" panose="05040102010807070707" pitchFamily="18" charset="2"/>
              <a:buChar char=""/>
            </a:pPr>
            <a:r>
              <a:rPr lang="en-US" sz="1470" dirty="0"/>
              <a:t>For instance, closed questions are useful but do not engage the audience, questions with too many similar responses means the audience gets sloppy answering. Not having qualitative answers after closed questions means the audience will not feel appreciated or rewarded for answering.</a:t>
            </a:r>
          </a:p>
          <a:p>
            <a:pPr marL="339725" indent="-339725">
              <a:buClr>
                <a:srgbClr val="00B050"/>
              </a:buClr>
              <a:buFont typeface="Wingdings 3" panose="05040102010807070707" pitchFamily="18" charset="2"/>
              <a:buChar char=""/>
            </a:pPr>
            <a:r>
              <a:rPr lang="en-US" sz="1470" dirty="0"/>
              <a:t>Based on the forms of Questioning Techniques presented above, relate them to</a:t>
            </a:r>
            <a:r>
              <a:rPr lang="en-US" sz="1470" dirty="0" smtClean="0"/>
              <a:t>:</a:t>
            </a:r>
          </a:p>
          <a:p>
            <a:pPr marL="339725" indent="-339725">
              <a:buClr>
                <a:srgbClr val="00B050"/>
              </a:buClr>
              <a:buFont typeface="Wingdings 3" panose="05040102010807070707" pitchFamily="18" charset="2"/>
              <a:buChar char=""/>
            </a:pPr>
            <a:endParaRPr lang="en-US" sz="1470" dirty="0"/>
          </a:p>
          <a:p>
            <a:pPr marL="339725" indent="-339725">
              <a:buClr>
                <a:srgbClr val="00B050"/>
              </a:buClr>
              <a:buFont typeface="Wingdings 3" panose="05040102010807070707" pitchFamily="18" charset="2"/>
              <a:buChar char=""/>
            </a:pPr>
            <a:endParaRPr lang="en-US" sz="1470" dirty="0" smtClean="0"/>
          </a:p>
          <a:p>
            <a:pPr marL="339725" indent="-339725">
              <a:buClr>
                <a:srgbClr val="00B050"/>
              </a:buClr>
              <a:buFont typeface="Wingdings 3" panose="05040102010807070707" pitchFamily="18" charset="2"/>
              <a:buChar char=""/>
            </a:pPr>
            <a:r>
              <a:rPr lang="en-US" sz="1470" b="1" dirty="0" smtClean="0"/>
              <a:t>Behaviour </a:t>
            </a:r>
            <a:r>
              <a:rPr lang="en-US" sz="1470" b="1" dirty="0"/>
              <a:t>Awareness </a:t>
            </a:r>
            <a:r>
              <a:rPr lang="en-US" sz="1470" dirty="0"/>
              <a:t>- Adapting delivery based on the reactions of the audience is a skill used by presenters. Too much information can overload them, too little can make them feel demeaned.</a:t>
            </a:r>
          </a:p>
          <a:p>
            <a:pPr marL="339725" indent="-339725">
              <a:buClr>
                <a:srgbClr val="00B050"/>
              </a:buClr>
              <a:buFont typeface="Wingdings 3" panose="05040102010807070707" pitchFamily="18" charset="2"/>
              <a:buChar char=""/>
            </a:pPr>
            <a:r>
              <a:rPr lang="en-US" sz="1470" b="1" dirty="0"/>
              <a:t>Culturally</a:t>
            </a:r>
            <a:r>
              <a:rPr lang="en-US" sz="1470" dirty="0"/>
              <a:t> - Things that are acceptable as a tool is not always acceptable in other cultures. For instance looking at the eyes of the audience is goo in the UK but not in the Far East. Click </a:t>
            </a:r>
            <a:r>
              <a:rPr lang="en-US" sz="1470" dirty="0">
                <a:hlinkClick r:id="rId3"/>
              </a:rPr>
              <a:t>here </a:t>
            </a:r>
            <a:r>
              <a:rPr lang="en-US" sz="1470" dirty="0"/>
              <a:t>for a guide on Do’s and Don’ts.</a:t>
            </a:r>
          </a:p>
          <a:p>
            <a:pPr marL="339725" indent="-339725">
              <a:buClr>
                <a:srgbClr val="00B050"/>
              </a:buClr>
              <a:buFont typeface="Wingdings 3" panose="05040102010807070707" pitchFamily="18" charset="2"/>
              <a:buChar char=""/>
            </a:pPr>
            <a:r>
              <a:rPr lang="en-US" sz="1470" b="1" dirty="0"/>
              <a:t>Understanding</a:t>
            </a:r>
            <a:r>
              <a:rPr lang="en-US" sz="1470" dirty="0"/>
              <a:t> – Setting the bar too high, or too low, you need to know your audience in order to benefit your audience. If you present information they already know, they will turn off, if you present </a:t>
            </a:r>
            <a:r>
              <a:rPr lang="en-US" sz="1470" dirty="0" smtClean="0"/>
              <a:t>information</a:t>
            </a:r>
            <a:r>
              <a:rPr lang="en-US" sz="1470" dirty="0"/>
              <a:t>.</a:t>
            </a:r>
          </a:p>
          <a:p>
            <a:pPr>
              <a:buClr>
                <a:srgbClr val="00B050"/>
              </a:buClr>
            </a:pPr>
            <a:r>
              <a:rPr lang="en-US" sz="1470" b="1" dirty="0" smtClean="0">
                <a:solidFill>
                  <a:srgbClr val="FF0000"/>
                </a:solidFill>
              </a:rPr>
              <a:t>Task 02 </a:t>
            </a:r>
            <a:r>
              <a:rPr lang="en-US" sz="1470" b="1" dirty="0">
                <a:solidFill>
                  <a:srgbClr val="FF0000"/>
                </a:solidFill>
              </a:rPr>
              <a:t>– </a:t>
            </a:r>
            <a:r>
              <a:rPr lang="en-US" sz="1470" dirty="0">
                <a:solidFill>
                  <a:srgbClr val="FF0000"/>
                </a:solidFill>
              </a:rPr>
              <a:t>Discuss how Questioning techniques can benefit interpersonal and communication skills development.</a:t>
            </a:r>
          </a:p>
        </p:txBody>
      </p:sp>
      <p:sp>
        <p:nvSpPr>
          <p:cNvPr id="18" name="Title 1"/>
          <p:cNvSpPr>
            <a:spLocks noGrp="1"/>
          </p:cNvSpPr>
          <p:nvPr>
            <p:ph type="title"/>
          </p:nvPr>
        </p:nvSpPr>
        <p:spPr>
          <a:xfrm>
            <a:off x="35496" y="44624"/>
            <a:ext cx="8928992" cy="432048"/>
          </a:xfrm>
        </p:spPr>
        <p:txBody>
          <a:bodyPr>
            <a:noAutofit/>
          </a:bodyPr>
          <a:lstStyle/>
          <a:p>
            <a:r>
              <a:rPr lang="en-GB" sz="4000" dirty="0" smtClean="0"/>
              <a:t>4.1 – Communication Skills - Questioning</a:t>
            </a:r>
            <a:endParaRPr lang="en-GB" sz="40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3919084498"/>
              </p:ext>
            </p:extLst>
          </p:nvPr>
        </p:nvGraphicFramePr>
        <p:xfrm>
          <a:off x="7092280" y="1052736"/>
          <a:ext cx="1728192" cy="5586145"/>
        </p:xfrm>
        <a:graphic>
          <a:graphicData uri="http://schemas.openxmlformats.org/drawingml/2006/table">
            <a:tbl>
              <a:tblPr firstRow="1" firstCol="1" lastRow="1" lastCol="1" bandRow="1" bandCol="1">
                <a:effectLst>
                  <a:outerShdw blurRad="50800" dist="38100" dir="2700000" algn="tl" rotWithShape="0">
                    <a:prstClr val="black">
                      <a:alpha val="40000"/>
                    </a:prstClr>
                  </a:outerShdw>
                </a:effectLst>
                <a:tableStyleId>{2D5ABB26-0587-4C30-8999-92F81FD0307C}</a:tableStyleId>
              </a:tblPr>
              <a:tblGrid>
                <a:gridCol w="1728192"/>
              </a:tblGrid>
              <a:tr h="422472">
                <a:tc>
                  <a:txBody>
                    <a:bodyPr/>
                    <a:lstStyle/>
                    <a:p>
                      <a:pPr>
                        <a:spcAft>
                          <a:spcPts val="0"/>
                        </a:spcAft>
                      </a:pPr>
                      <a:endParaRPr lang="en-GB" sz="1380" dirty="0">
                        <a:effectLst/>
                        <a:latin typeface="Arial" pitchFamily="34" charset="0"/>
                        <a:ea typeface="Times New Roman"/>
                        <a:cs typeface="Arial"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5163673">
                <a:tc>
                  <a:txBody>
                    <a:bodyPr/>
                    <a:lstStyle/>
                    <a:p>
                      <a:pPr marL="177800" indent="-177800" algn="l">
                        <a:spcAft>
                          <a:spcPts val="600"/>
                        </a:spcAft>
                        <a:buFontTx/>
                        <a:buBlip>
                          <a:blip r:embed="rId4"/>
                        </a:buBlip>
                      </a:pPr>
                      <a:r>
                        <a:rPr lang="en-GB" sz="1380" baseline="0" dirty="0" smtClean="0">
                          <a:solidFill>
                            <a:srgbClr val="FF0000"/>
                          </a:solidFill>
                          <a:effectLst/>
                          <a:latin typeface="Arial" pitchFamily="34" charset="0"/>
                          <a:ea typeface="Times New Roman"/>
                          <a:cs typeface="Arial" pitchFamily="34" charset="0"/>
                        </a:rPr>
                        <a:t>Learning body language allows a user to manipulate a conversation.</a:t>
                      </a:r>
                    </a:p>
                    <a:p>
                      <a:pPr marL="177800" indent="-177800" algn="l">
                        <a:spcAft>
                          <a:spcPts val="600"/>
                        </a:spcAft>
                        <a:buFontTx/>
                        <a:buBlip>
                          <a:blip r:embed="rId4"/>
                        </a:buBlip>
                      </a:pPr>
                      <a:r>
                        <a:rPr lang="en-GB" sz="1380" baseline="0" dirty="0" smtClean="0">
                          <a:solidFill>
                            <a:schemeClr val="tx1"/>
                          </a:solidFill>
                          <a:effectLst/>
                          <a:latin typeface="Arial" pitchFamily="34" charset="0"/>
                          <a:ea typeface="Times New Roman"/>
                          <a:cs typeface="Arial" pitchFamily="34" charset="0"/>
                        </a:rPr>
                        <a:t>Best method for interviews</a:t>
                      </a:r>
                    </a:p>
                    <a:p>
                      <a:pPr marL="177800" indent="-177800" algn="l">
                        <a:spcAft>
                          <a:spcPts val="600"/>
                        </a:spcAft>
                        <a:buFontTx/>
                        <a:buBlip>
                          <a:blip r:embed="rId4"/>
                        </a:buBlip>
                      </a:pPr>
                      <a:r>
                        <a:rPr lang="en-GB" sz="1380" baseline="0" dirty="0" smtClean="0">
                          <a:solidFill>
                            <a:srgbClr val="FF0000"/>
                          </a:solidFill>
                          <a:effectLst/>
                          <a:latin typeface="Arial" pitchFamily="34" charset="0"/>
                          <a:ea typeface="Times New Roman"/>
                          <a:cs typeface="Arial" pitchFamily="34" charset="0"/>
                        </a:rPr>
                        <a:t>Does eye contact work or does it make things awkward</a:t>
                      </a:r>
                    </a:p>
                    <a:p>
                      <a:pPr marL="177800" indent="-177800" algn="l">
                        <a:spcAft>
                          <a:spcPts val="600"/>
                        </a:spcAft>
                        <a:buFontTx/>
                        <a:buBlip>
                          <a:blip r:embed="rId4"/>
                        </a:buBlip>
                      </a:pPr>
                      <a:r>
                        <a:rPr lang="en-GB" sz="1380" baseline="0" dirty="0" smtClean="0">
                          <a:solidFill>
                            <a:schemeClr val="tx1"/>
                          </a:solidFill>
                          <a:effectLst/>
                          <a:latin typeface="Arial" pitchFamily="34" charset="0"/>
                          <a:ea typeface="Times New Roman"/>
                          <a:cs typeface="Arial" pitchFamily="34" charset="0"/>
                        </a:rPr>
                        <a:t>Email and letter etiquette</a:t>
                      </a:r>
                    </a:p>
                    <a:p>
                      <a:pPr marL="177800" indent="-177800" algn="l">
                        <a:spcAft>
                          <a:spcPts val="600"/>
                        </a:spcAft>
                        <a:buFontTx/>
                        <a:buBlip>
                          <a:blip r:embed="rId4"/>
                        </a:buBlip>
                      </a:pPr>
                      <a:r>
                        <a:rPr lang="en-GB" sz="1380" baseline="0" dirty="0" smtClean="0">
                          <a:solidFill>
                            <a:srgbClr val="FF0000"/>
                          </a:solidFill>
                          <a:effectLst/>
                          <a:latin typeface="Arial" pitchFamily="34" charset="0"/>
                          <a:ea typeface="Times New Roman"/>
                          <a:cs typeface="Arial" pitchFamily="34" charset="0"/>
                        </a:rPr>
                        <a:t>The difference between an A grade and C grade student is how they respond to feedback</a:t>
                      </a:r>
                    </a:p>
                    <a:p>
                      <a:pPr marL="177800" indent="-177800" algn="l">
                        <a:spcAft>
                          <a:spcPts val="600"/>
                        </a:spcAft>
                        <a:buFontTx/>
                        <a:buBlip>
                          <a:blip r:embed="rId4"/>
                        </a:buBlip>
                      </a:pPr>
                      <a:r>
                        <a:rPr lang="en-US" sz="1380" baseline="0" dirty="0" smtClean="0">
                          <a:solidFill>
                            <a:schemeClr val="tx1"/>
                          </a:solidFill>
                          <a:effectLst/>
                          <a:latin typeface="Arial" pitchFamily="34" charset="0"/>
                          <a:ea typeface="Times New Roman"/>
                          <a:cs typeface="Arial" pitchFamily="34" charset="0"/>
                        </a:rPr>
                        <a:t>Why wee should all ways spell and grammer cheque.</a:t>
                      </a:r>
                      <a:endParaRPr lang="en-GB" sz="1380" baseline="0" dirty="0" smtClean="0">
                        <a:solidFill>
                          <a:schemeClr val="tx1"/>
                        </a:solidFill>
                        <a:effectLst/>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13" name="Picture 12" descr="Think About"/>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64288" y="1119337"/>
            <a:ext cx="1566108" cy="3493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488726092"/>
              </p:ext>
            </p:extLst>
          </p:nvPr>
        </p:nvGraphicFramePr>
        <p:xfrm>
          <a:off x="251520" y="1815480"/>
          <a:ext cx="6750684" cy="533400"/>
        </p:xfrm>
        <a:graphic>
          <a:graphicData uri="http://schemas.openxmlformats.org/drawingml/2006/table">
            <a:tbl>
              <a:tblPr firstRow="1" bandRow="1">
                <a:tableStyleId>{5C22544A-7EE6-4342-B048-85BDC9FD1C3A}</a:tableStyleId>
              </a:tblPr>
              <a:tblGrid>
                <a:gridCol w="1856438"/>
                <a:gridCol w="1293881"/>
                <a:gridCol w="2106265"/>
                <a:gridCol w="1494100"/>
              </a:tblGrid>
              <a:tr h="370840">
                <a:tc>
                  <a:txBody>
                    <a:bodyPr/>
                    <a:lstStyle/>
                    <a:p>
                      <a:pPr algn="ctr"/>
                      <a:r>
                        <a:rPr lang="en-GB" sz="1450" b="1" dirty="0" smtClean="0">
                          <a:solidFill>
                            <a:schemeClr val="tx1"/>
                          </a:solidFill>
                          <a:latin typeface="Calibri" pitchFamily="34" charset="0"/>
                        </a:rPr>
                        <a:t>Open (difficult to analyse)</a:t>
                      </a:r>
                      <a:endParaRPr lang="en-GB" sz="1450" b="1" dirty="0">
                        <a:solidFill>
                          <a:schemeClr val="tx1"/>
                        </a:solidFill>
                        <a:latin typeface="Calibri" pitchFamily="34" charset="0"/>
                      </a:endParaRPr>
                    </a:p>
                  </a:txBody>
                  <a:tcPr anchor="ctr">
                    <a:solidFill>
                      <a:schemeClr val="tx2">
                        <a:lumMod val="20000"/>
                        <a:lumOff val="80000"/>
                      </a:schemeClr>
                    </a:solidFill>
                  </a:tcPr>
                </a:tc>
                <a:tc>
                  <a:txBody>
                    <a:bodyPr/>
                    <a:lstStyle/>
                    <a:p>
                      <a:pPr algn="ctr"/>
                      <a:r>
                        <a:rPr lang="en-GB" sz="1450" b="1" dirty="0" smtClean="0">
                          <a:solidFill>
                            <a:schemeClr val="tx1"/>
                          </a:solidFill>
                          <a:latin typeface="Calibri" pitchFamily="34" charset="0"/>
                        </a:rPr>
                        <a:t>Closed (options)</a:t>
                      </a:r>
                      <a:endParaRPr lang="en-GB" sz="1450" b="1" dirty="0">
                        <a:solidFill>
                          <a:schemeClr val="tx1"/>
                        </a:solidFill>
                        <a:latin typeface="Calibri" pitchFamily="34" charset="0"/>
                      </a:endParaRPr>
                    </a:p>
                  </a:txBody>
                  <a:tcPr anchor="ctr">
                    <a:solidFill>
                      <a:schemeClr val="tx2">
                        <a:lumMod val="20000"/>
                        <a:lumOff val="80000"/>
                      </a:schemeClr>
                    </a:solidFill>
                  </a:tcPr>
                </a:tc>
                <a:tc>
                  <a:txBody>
                    <a:bodyPr/>
                    <a:lstStyle/>
                    <a:p>
                      <a:pPr algn="ctr"/>
                      <a:r>
                        <a:rPr lang="en-GB" sz="1450" b="1" dirty="0" smtClean="0">
                          <a:solidFill>
                            <a:schemeClr val="tx1"/>
                          </a:solidFill>
                          <a:latin typeface="Calibri" pitchFamily="34" charset="0"/>
                        </a:rPr>
                        <a:t>Probing Questions (linked)</a:t>
                      </a:r>
                      <a:endParaRPr lang="en-GB" sz="1450" b="1" dirty="0">
                        <a:solidFill>
                          <a:schemeClr val="tx1"/>
                        </a:solidFill>
                        <a:latin typeface="Calibri" pitchFamily="34" charset="0"/>
                      </a:endParaRPr>
                    </a:p>
                  </a:txBody>
                  <a:tcPr anchor="ctr">
                    <a:solidFill>
                      <a:schemeClr val="tx2">
                        <a:lumMod val="20000"/>
                        <a:lumOff val="80000"/>
                      </a:schemeClr>
                    </a:solidFill>
                  </a:tcPr>
                </a:tc>
                <a:tc>
                  <a:txBody>
                    <a:bodyPr/>
                    <a:lstStyle/>
                    <a:p>
                      <a:pPr algn="ctr"/>
                      <a:r>
                        <a:rPr lang="en-GB" sz="1450" b="1" dirty="0" smtClean="0">
                          <a:solidFill>
                            <a:schemeClr val="tx1"/>
                          </a:solidFill>
                          <a:latin typeface="Calibri" pitchFamily="34" charset="0"/>
                        </a:rPr>
                        <a:t>Response  Times</a:t>
                      </a:r>
                      <a:endParaRPr lang="en-GB" sz="1450" b="1" dirty="0">
                        <a:solidFill>
                          <a:schemeClr val="tx1"/>
                        </a:solidFill>
                        <a:latin typeface="Calibri" pitchFamily="34" charset="0"/>
                      </a:endParaRPr>
                    </a:p>
                  </a:txBody>
                  <a:tcPr anchor="ctr">
                    <a:solidFill>
                      <a:schemeClr val="tx2">
                        <a:lumMod val="20000"/>
                        <a:lumOff val="80000"/>
                      </a:schemeClr>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16961514"/>
              </p:ext>
            </p:extLst>
          </p:nvPr>
        </p:nvGraphicFramePr>
        <p:xfrm>
          <a:off x="266836" y="3861048"/>
          <a:ext cx="6735367" cy="335280"/>
        </p:xfrm>
        <a:graphic>
          <a:graphicData uri="http://schemas.openxmlformats.org/drawingml/2006/table">
            <a:tbl>
              <a:tblPr firstRow="1" bandRow="1">
                <a:tableStyleId>{5C22544A-7EE6-4342-B048-85BDC9FD1C3A}</a:tableStyleId>
              </a:tblPr>
              <a:tblGrid>
                <a:gridCol w="1208820"/>
                <a:gridCol w="1584176"/>
                <a:gridCol w="2258529"/>
                <a:gridCol w="1683842"/>
              </a:tblGrid>
              <a:tr h="226824">
                <a:tc>
                  <a:txBody>
                    <a:bodyPr/>
                    <a:lstStyle/>
                    <a:p>
                      <a:pPr algn="ctr"/>
                      <a:r>
                        <a:rPr lang="en-GB" sz="1600" dirty="0" smtClean="0">
                          <a:solidFill>
                            <a:schemeClr val="tx1"/>
                          </a:solidFill>
                          <a:latin typeface="Calibri" pitchFamily="34" charset="0"/>
                        </a:rPr>
                        <a:t>Purpose</a:t>
                      </a:r>
                      <a:endParaRPr lang="en-GB" sz="1600" dirty="0">
                        <a:solidFill>
                          <a:schemeClr val="tx1"/>
                        </a:solidFill>
                        <a:latin typeface="Calibri" pitchFamily="34" charset="0"/>
                      </a:endParaRPr>
                    </a:p>
                  </a:txBody>
                  <a:tcPr anchor="ctr">
                    <a:solidFill>
                      <a:schemeClr val="tx2">
                        <a:lumMod val="20000"/>
                        <a:lumOff val="80000"/>
                      </a:schemeClr>
                    </a:solidFill>
                  </a:tcPr>
                </a:tc>
                <a:tc>
                  <a:txBody>
                    <a:bodyPr/>
                    <a:lstStyle/>
                    <a:p>
                      <a:pPr algn="ctr"/>
                      <a:r>
                        <a:rPr lang="en-GB" sz="1600" dirty="0" smtClean="0">
                          <a:solidFill>
                            <a:schemeClr val="tx1"/>
                          </a:solidFill>
                          <a:latin typeface="Calibri" pitchFamily="34" charset="0"/>
                        </a:rPr>
                        <a:t>Understanding</a:t>
                      </a:r>
                      <a:endParaRPr lang="en-GB" sz="1600" dirty="0">
                        <a:solidFill>
                          <a:schemeClr val="tx1"/>
                        </a:solidFill>
                        <a:latin typeface="Calibri" pitchFamily="34" charset="0"/>
                      </a:endParaRPr>
                    </a:p>
                  </a:txBody>
                  <a:tcPr anchor="ctr">
                    <a:solidFill>
                      <a:schemeClr val="tx2">
                        <a:lumMod val="20000"/>
                        <a:lumOff val="80000"/>
                      </a:schemeClr>
                    </a:solidFill>
                  </a:tcPr>
                </a:tc>
                <a:tc>
                  <a:txBody>
                    <a:bodyPr/>
                    <a:lstStyle/>
                    <a:p>
                      <a:pPr algn="ctr"/>
                      <a:r>
                        <a:rPr lang="en-GB" sz="1600" dirty="0" smtClean="0">
                          <a:solidFill>
                            <a:schemeClr val="tx1"/>
                          </a:solidFill>
                          <a:latin typeface="Calibri" pitchFamily="34" charset="0"/>
                        </a:rPr>
                        <a:t>Behaviour Awareness</a:t>
                      </a:r>
                      <a:endParaRPr lang="en-GB" sz="1600" dirty="0">
                        <a:solidFill>
                          <a:schemeClr val="tx1"/>
                        </a:solidFill>
                        <a:latin typeface="Calibri" pitchFamily="34" charset="0"/>
                      </a:endParaRPr>
                    </a:p>
                  </a:txBody>
                  <a:tcPr anchor="ctr">
                    <a:solidFill>
                      <a:schemeClr val="tx2">
                        <a:lumMod val="20000"/>
                        <a:lumOff val="80000"/>
                      </a:schemeClr>
                    </a:solidFill>
                  </a:tcPr>
                </a:tc>
                <a:tc>
                  <a:txBody>
                    <a:bodyPr/>
                    <a:lstStyle/>
                    <a:p>
                      <a:pPr algn="ctr"/>
                      <a:r>
                        <a:rPr lang="en-GB" sz="1600" dirty="0" smtClean="0">
                          <a:solidFill>
                            <a:schemeClr val="tx1"/>
                          </a:solidFill>
                          <a:latin typeface="Calibri" pitchFamily="34" charset="0"/>
                        </a:rPr>
                        <a:t>Cultural Influence</a:t>
                      </a:r>
                      <a:endParaRPr lang="en-GB" sz="1600" dirty="0">
                        <a:solidFill>
                          <a:schemeClr val="tx1"/>
                        </a:solidFill>
                        <a:latin typeface="Calibri" pitchFamily="34" charset="0"/>
                      </a:endParaRPr>
                    </a:p>
                  </a:txBody>
                  <a:tcPr anchor="ctr">
                    <a:solidFill>
                      <a:schemeClr val="tx2">
                        <a:lumMod val="20000"/>
                        <a:lumOff val="80000"/>
                      </a:schemeClr>
                    </a:solidFill>
                  </a:tcPr>
                </a:tc>
              </a:tr>
            </a:tbl>
          </a:graphicData>
        </a:graphic>
      </p:graphicFrame>
    </p:spTree>
    <p:extLst>
      <p:ext uri="{BB962C8B-B14F-4D97-AF65-F5344CB8AC3E}">
        <p14:creationId xmlns:p14="http://schemas.microsoft.com/office/powerpoint/2010/main" val="1058490251"/>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44624"/>
            <a:ext cx="8859452" cy="548680"/>
          </a:xfrm>
        </p:spPr>
        <p:txBody>
          <a:bodyPr>
            <a:noAutofit/>
          </a:bodyPr>
          <a:lstStyle/>
          <a:p>
            <a:r>
              <a:rPr lang="en-GB" sz="4400" dirty="0" smtClean="0"/>
              <a:t> </a:t>
            </a:r>
            <a:r>
              <a:rPr lang="en-GB" sz="3200" dirty="0"/>
              <a:t>4.1 – Interpersonal Skills </a:t>
            </a:r>
            <a:r>
              <a:rPr lang="en-GB" sz="3200" dirty="0" smtClean="0"/>
              <a:t>- Problem Solving</a:t>
            </a:r>
            <a:endParaRPr lang="en-US" sz="3200" dirty="0"/>
          </a:p>
        </p:txBody>
      </p:sp>
      <p:sp>
        <p:nvSpPr>
          <p:cNvPr id="3" name="Content Placeholder 2"/>
          <p:cNvSpPr>
            <a:spLocks noGrp="1"/>
          </p:cNvSpPr>
          <p:nvPr>
            <p:ph idx="4294967295"/>
          </p:nvPr>
        </p:nvSpPr>
        <p:spPr>
          <a:xfrm>
            <a:off x="251271" y="1095970"/>
            <a:ext cx="8569201" cy="5213350"/>
          </a:xfrm>
        </p:spPr>
        <p:txBody>
          <a:bodyPr>
            <a:noAutofit/>
          </a:bodyPr>
          <a:lstStyle/>
          <a:p>
            <a:pPr marL="0" indent="0">
              <a:buNone/>
            </a:pPr>
            <a:r>
              <a:rPr lang="en-GB" sz="2000" dirty="0" smtClean="0"/>
              <a:t>In our professional and academic lives we solve problems on a daily basis, mostly without thinking that the skills we use and have learned are an asset to doing this. Some of the problems that you as a student typically faced include:</a:t>
            </a:r>
          </a:p>
          <a:p>
            <a:pPr marL="566928" indent="-457200"/>
            <a:r>
              <a:rPr lang="en-GB" sz="1800" dirty="0" smtClean="0"/>
              <a:t>Structuring and adapting an argument for an essay</a:t>
            </a:r>
          </a:p>
          <a:p>
            <a:pPr marL="566928" indent="-457200"/>
            <a:r>
              <a:rPr lang="en-GB" sz="1800" dirty="0" smtClean="0"/>
              <a:t>Researching how companies manage a business situation</a:t>
            </a:r>
          </a:p>
          <a:p>
            <a:pPr marL="566928" indent="-457200"/>
            <a:r>
              <a:rPr lang="en-GB" sz="1800" dirty="0" smtClean="0"/>
              <a:t>Dealing with an awkward situation, student or educational request</a:t>
            </a:r>
          </a:p>
          <a:p>
            <a:pPr marL="566928" indent="-457200"/>
            <a:r>
              <a:rPr lang="en-GB" sz="1800" dirty="0" smtClean="0"/>
              <a:t>Developing a strategy to reach the next stage of a project given to you</a:t>
            </a:r>
          </a:p>
          <a:p>
            <a:pPr marL="0" indent="0">
              <a:buNone/>
            </a:pPr>
            <a:r>
              <a:rPr lang="en-GB" sz="1800" b="1" dirty="0" smtClean="0"/>
              <a:t>Analysing and Investigating</a:t>
            </a:r>
            <a:r>
              <a:rPr lang="en-GB" sz="1800" dirty="0" smtClean="0"/>
              <a:t> – This is all about gathering relevant information systematically to establish facts and principles; problem solving a brief in order to determine a solution, researching the alternatives, breaking down key factors, structuring a solution that is appropriate for the client.</a:t>
            </a:r>
          </a:p>
          <a:p>
            <a:pPr marL="0" indent="0">
              <a:buNone/>
            </a:pPr>
            <a:r>
              <a:rPr lang="en-GB" sz="1800" b="1" dirty="0" smtClean="0"/>
              <a:t>Creativity </a:t>
            </a:r>
            <a:r>
              <a:rPr lang="en-GB" sz="1800" dirty="0" smtClean="0"/>
              <a:t>– This is generating and applying new ideas and solutions to the problem, finding different ways of achieving the same or better results. Bus does not come, do you find a new way home, client wants to reduce down the budget, how can you be creative in reducing expenditure.</a:t>
            </a:r>
          </a:p>
          <a:p>
            <a:pPr marL="0" indent="0">
              <a:buNone/>
            </a:pPr>
            <a:r>
              <a:rPr lang="en-GB" sz="1800" dirty="0" smtClean="0"/>
              <a:t>Some steps of Problem Solving are fundamental:</a:t>
            </a:r>
          </a:p>
        </p:txBody>
      </p:sp>
      <p:graphicFrame>
        <p:nvGraphicFramePr>
          <p:cNvPr id="4" name="Table 3"/>
          <p:cNvGraphicFramePr>
            <a:graphicFrameLocks noGrp="1"/>
          </p:cNvGraphicFramePr>
          <p:nvPr>
            <p:extLst>
              <p:ext uri="{D42A27DB-BD31-4B8C-83A1-F6EECF244321}">
                <p14:modId xmlns:p14="http://schemas.microsoft.com/office/powerpoint/2010/main" val="508597890"/>
              </p:ext>
            </p:extLst>
          </p:nvPr>
        </p:nvGraphicFramePr>
        <p:xfrm>
          <a:off x="251520" y="6223208"/>
          <a:ext cx="8568949" cy="370840"/>
        </p:xfrm>
        <a:graphic>
          <a:graphicData uri="http://schemas.openxmlformats.org/drawingml/2006/table">
            <a:tbl>
              <a:tblPr firstRow="1" bandRow="1">
                <a:tableStyleId>{5C22544A-7EE6-4342-B048-85BDC9FD1C3A}</a:tableStyleId>
              </a:tblPr>
              <a:tblGrid>
                <a:gridCol w="1713790"/>
                <a:gridCol w="1670583"/>
                <a:gridCol w="1728192"/>
                <a:gridCol w="1349264"/>
                <a:gridCol w="2107120"/>
              </a:tblGrid>
              <a:tr h="370840">
                <a:tc>
                  <a:txBody>
                    <a:bodyPr/>
                    <a:lstStyle/>
                    <a:p>
                      <a:pPr marL="0" indent="0" algn="ctr"/>
                      <a:r>
                        <a:rPr lang="en-GB" sz="1400" b="1" dirty="0" smtClean="0">
                          <a:solidFill>
                            <a:schemeClr val="tx1"/>
                          </a:solidFill>
                          <a:latin typeface="Calibri" pitchFamily="34" charset="0"/>
                          <a:cs typeface="Calibri" pitchFamily="34" charset="0"/>
                        </a:rPr>
                        <a:t>I</a:t>
                      </a:r>
                      <a:r>
                        <a:rPr lang="en-GB" sz="1400" dirty="0" smtClean="0">
                          <a:solidFill>
                            <a:schemeClr val="tx1"/>
                          </a:solidFill>
                          <a:latin typeface="Calibri" pitchFamily="34" charset="0"/>
                          <a:cs typeface="Calibri" pitchFamily="34" charset="0"/>
                        </a:rPr>
                        <a:t>dentify the Problem</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tx1"/>
                          </a:solidFill>
                          <a:latin typeface="Calibri" pitchFamily="34" charset="0"/>
                          <a:cs typeface="Calibri" pitchFamily="34" charset="0"/>
                        </a:rPr>
                        <a:t>D</a:t>
                      </a:r>
                      <a:r>
                        <a:rPr lang="en-GB" sz="1400" dirty="0" smtClean="0">
                          <a:solidFill>
                            <a:schemeClr val="tx1"/>
                          </a:solidFill>
                          <a:latin typeface="Calibri" pitchFamily="34" charset="0"/>
                          <a:cs typeface="Calibri" pitchFamily="34" charset="0"/>
                        </a:rPr>
                        <a:t>efine the Problem</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tx1"/>
                          </a:solidFill>
                          <a:latin typeface="Calibri" pitchFamily="34" charset="0"/>
                          <a:cs typeface="Calibri" pitchFamily="34" charset="0"/>
                        </a:rPr>
                        <a:t>E</a:t>
                      </a:r>
                      <a:r>
                        <a:rPr lang="en-GB" sz="1400" dirty="0" smtClean="0">
                          <a:solidFill>
                            <a:schemeClr val="tx1"/>
                          </a:solidFill>
                          <a:latin typeface="Calibri" pitchFamily="34" charset="0"/>
                          <a:cs typeface="Calibri" pitchFamily="34" charset="0"/>
                        </a:rPr>
                        <a:t>xamine the Options</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tx1"/>
                          </a:solidFill>
                          <a:latin typeface="Calibri" pitchFamily="34" charset="0"/>
                          <a:cs typeface="Calibri" pitchFamily="34" charset="0"/>
                        </a:rPr>
                        <a:t>A</a:t>
                      </a:r>
                      <a:r>
                        <a:rPr lang="en-GB" sz="1400" dirty="0" smtClean="0">
                          <a:solidFill>
                            <a:schemeClr val="tx1"/>
                          </a:solidFill>
                          <a:latin typeface="Calibri" pitchFamily="34" charset="0"/>
                          <a:cs typeface="Calibri" pitchFamily="34" charset="0"/>
                        </a:rPr>
                        <a:t>ct on a Plan</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tx1"/>
                          </a:solidFill>
                          <a:latin typeface="Calibri" pitchFamily="34" charset="0"/>
                          <a:cs typeface="Calibri" pitchFamily="34" charset="0"/>
                        </a:rPr>
                        <a:t>L</a:t>
                      </a:r>
                      <a:r>
                        <a:rPr lang="en-GB" sz="1400" dirty="0" smtClean="0">
                          <a:solidFill>
                            <a:schemeClr val="tx1"/>
                          </a:solidFill>
                          <a:latin typeface="Calibri" pitchFamily="34" charset="0"/>
                          <a:cs typeface="Calibri" pitchFamily="34" charset="0"/>
                        </a:rPr>
                        <a:t>ook at the Consequences</a:t>
                      </a:r>
                      <a:endParaRPr lang="en-GB" sz="1400" dirty="0">
                        <a:solidFill>
                          <a:schemeClr val="tx1"/>
                        </a:solidFill>
                        <a:latin typeface="Calibri" pitchFamily="34" charset="0"/>
                        <a:cs typeface="Calibri" pitchFamily="34" charset="0"/>
                      </a:endParaRPr>
                    </a:p>
                  </a:txBody>
                  <a:tcPr anchor="ctr">
                    <a:solidFill>
                      <a:schemeClr val="tx2">
                        <a:lumMod val="20000"/>
                        <a:lumOff val="80000"/>
                      </a:schemeClr>
                    </a:solidFill>
                  </a:tcPr>
                </a:tc>
              </a:tr>
            </a:tbl>
          </a:graphicData>
        </a:graphic>
      </p:graphicFrame>
    </p:spTree>
    <p:extLst>
      <p:ext uri="{BB962C8B-B14F-4D97-AF65-F5344CB8AC3E}">
        <p14:creationId xmlns:p14="http://schemas.microsoft.com/office/powerpoint/2010/main" val="361279078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51841" y="1052736"/>
            <a:ext cx="8568631" cy="5286375"/>
          </a:xfrm>
        </p:spPr>
        <p:txBody>
          <a:bodyPr>
            <a:noAutofit/>
          </a:bodyPr>
          <a:lstStyle/>
          <a:p>
            <a:pPr marL="365125" indent="-365125">
              <a:buNone/>
            </a:pPr>
            <a:r>
              <a:rPr lang="en-GB" sz="1400" b="1" dirty="0" smtClean="0"/>
              <a:t>What makes a good team player?</a:t>
            </a:r>
          </a:p>
          <a:p>
            <a:r>
              <a:rPr lang="en-GB" sz="1400" b="1" dirty="0" smtClean="0"/>
              <a:t>Work and Team Playing ability</a:t>
            </a:r>
            <a:r>
              <a:rPr lang="en-GB" sz="1400" dirty="0" smtClean="0"/>
              <a:t> – Being able to manage a situation for the best results</a:t>
            </a:r>
          </a:p>
          <a:p>
            <a:pPr lvl="1"/>
            <a:r>
              <a:rPr lang="en-GB" sz="1400" dirty="0" smtClean="0"/>
              <a:t>Having the ability to work confidently within a group and to inspire a work ethos in co-workers in order to achieve a goal</a:t>
            </a:r>
          </a:p>
          <a:p>
            <a:pPr lvl="1"/>
            <a:r>
              <a:rPr lang="en-GB" sz="1400" dirty="0" smtClean="0"/>
              <a:t>The ability to work with others (including different ages, cultures, work ethics etc) to deliver results as planned to customers and clients who may be from different backgrounds and at different stages of development, skill sets or levels of interest</a:t>
            </a:r>
          </a:p>
          <a:p>
            <a:pPr lvl="1"/>
            <a:r>
              <a:rPr lang="en-GB" sz="1400" dirty="0" smtClean="0"/>
              <a:t>Working with management and administration staff in order to achieve the best results that compromises company and customer needs</a:t>
            </a:r>
          </a:p>
          <a:p>
            <a:r>
              <a:rPr lang="en-GB" sz="1400" b="1" dirty="0" smtClean="0"/>
              <a:t>Commercial Awareness</a:t>
            </a:r>
            <a:r>
              <a:rPr lang="en-GB" sz="1400" dirty="0" smtClean="0"/>
              <a:t> – To understand commercial realities and restrictions affecting the business</a:t>
            </a:r>
          </a:p>
          <a:p>
            <a:pPr lvl="1"/>
            <a:r>
              <a:rPr lang="en-GB" sz="1400" dirty="0" smtClean="0"/>
              <a:t>Knowing current trends (sales/ technologies/ government guidelines/ legislation/ customer needs/ short and long terms goals/ the market place and market trends)</a:t>
            </a:r>
          </a:p>
          <a:p>
            <a:pPr lvl="1"/>
            <a:r>
              <a:rPr lang="en-GB" sz="1400" dirty="0" smtClean="0"/>
              <a:t>Being aware of the style and ability of immediate rivals, taking this into consideration in terms of analysis and preparation </a:t>
            </a:r>
          </a:p>
          <a:p>
            <a:r>
              <a:rPr lang="en-GB" sz="1400" b="1" dirty="0" smtClean="0"/>
              <a:t>Pro-active</a:t>
            </a:r>
            <a:r>
              <a:rPr lang="en-GB" sz="1400" dirty="0" smtClean="0"/>
              <a:t> – Being able to making things happen, pre-empting situations, showing initiative including active participation and contributions. Not everyone can be the team leader but everyone can contribute.</a:t>
            </a:r>
          </a:p>
          <a:p>
            <a:r>
              <a:rPr lang="en-GB" sz="1400" b="1" dirty="0" smtClean="0"/>
              <a:t>Co-operative</a:t>
            </a:r>
            <a:r>
              <a:rPr lang="en-GB" sz="1400" dirty="0" smtClean="0"/>
              <a:t> – Being able to work well with others to get job done, compromising situations for a time planned result, knowing when to let go or take control, working parties, development groups, sharing company objectives through a wider scope of activity.</a:t>
            </a:r>
          </a:p>
          <a:p>
            <a:r>
              <a:rPr lang="en-GB" sz="1400" b="1" dirty="0" smtClean="0"/>
              <a:t>Responsibility</a:t>
            </a:r>
            <a:r>
              <a:rPr lang="en-GB" sz="1400" dirty="0" smtClean="0"/>
              <a:t> - Being able to accept ownership of a situation, clarifying what you have done, owning the decisions and actions made so the action and responsibility can be attributed either successfully or unsuccessfully.</a:t>
            </a:r>
          </a:p>
        </p:txBody>
      </p:sp>
      <p:sp>
        <p:nvSpPr>
          <p:cNvPr id="7" name="Title 1"/>
          <p:cNvSpPr txBox="1">
            <a:spLocks/>
          </p:cNvSpPr>
          <p:nvPr/>
        </p:nvSpPr>
        <p:spPr>
          <a:xfrm>
            <a:off x="35496" y="44624"/>
            <a:ext cx="8928992" cy="504056"/>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lang="en-US" sz="40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a:lstStyle>
          <a:p>
            <a:r>
              <a:rPr lang="en-GB" dirty="0"/>
              <a:t>4.1 – Interpersonal Skills - Team Player</a:t>
            </a:r>
          </a:p>
        </p:txBody>
      </p:sp>
    </p:spTree>
    <p:extLst>
      <p:ext uri="{BB962C8B-B14F-4D97-AF65-F5344CB8AC3E}">
        <p14:creationId xmlns:p14="http://schemas.microsoft.com/office/powerpoint/2010/main" val="230738186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 name="ISPRING_PRESENTATION_TITLE" val="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DD945F-B7B0-4691-A0D0-E2EAD6DA23B3}">
  <ds:schemaRefs>
    <ds:schemaRef ds:uri="http://schemas.microsoft.com/office/2006/documentManagement/types"/>
    <ds:schemaRef ds:uri="http://purl.org/dc/elements/1.1/"/>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s>
</ds:datastoreItem>
</file>

<file path=customXml/itemProps2.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Enderoth</Template>
  <TotalTime>33801</TotalTime>
  <Words>11009</Words>
  <Application>Microsoft Office PowerPoint</Application>
  <PresentationFormat>On-screen Show (4:3)</PresentationFormat>
  <Paragraphs>844</Paragraphs>
  <Slides>50</Slides>
  <Notes>50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Calibri</vt:lpstr>
      <vt:lpstr>Lucida Sans Unicode</vt:lpstr>
      <vt:lpstr>Times New Roman</vt:lpstr>
      <vt:lpstr>Verdana</vt:lpstr>
      <vt:lpstr>Wingdings</vt:lpstr>
      <vt:lpstr>Wingdings 2</vt:lpstr>
      <vt:lpstr>Wingdings 3</vt:lpstr>
      <vt:lpstr>Enderoth</vt:lpstr>
      <vt:lpstr>PowerPoint Presentation</vt:lpstr>
      <vt:lpstr>RELATED ACTIVITIES</vt:lpstr>
      <vt:lpstr>RELATED ACTIVITIES</vt:lpstr>
      <vt:lpstr>Assignment Scenario</vt:lpstr>
      <vt:lpstr>4.1 – Communication Skills</vt:lpstr>
      <vt:lpstr>4.1 – Communication Skills - Verbal</vt:lpstr>
      <vt:lpstr>4.1 – Communication Skills - Questioning</vt:lpstr>
      <vt:lpstr> 4.1 – Interpersonal Skills - Problem Solving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4.1 – Communication Skills - Written Communication</vt:lpstr>
      <vt:lpstr>4.2 – Communication Skills - Written Communication</vt:lpstr>
      <vt:lpstr>4.2 – Communication Technology - Websites</vt:lpstr>
      <vt:lpstr>4.2 – Communication Technology - Websites</vt:lpstr>
      <vt:lpstr>4.2 – Communication Technology – Presentation Software</vt:lpstr>
      <vt:lpstr>4.2 – Communication Technology – Presentation Software</vt:lpstr>
      <vt:lpstr>4.2 – Communication Technology – Mobiles and SMS</vt:lpstr>
      <vt:lpstr>4.2 – Communication Technology – Mobiles and SMS</vt:lpstr>
      <vt:lpstr>4.2 – Communication Technology – Video-Conferencing</vt:lpstr>
      <vt:lpstr>4.2 – Communication Technology – Email</vt:lpstr>
      <vt:lpstr>4.2 – Communication Technology – Email</vt:lpstr>
      <vt:lpstr>4.2 – Communication Technology – Email Groups</vt:lpstr>
      <vt:lpstr>4.2 – Communication Technology – Internet</vt:lpstr>
      <vt:lpstr>4.2 – Communication Technology – Intranet</vt:lpstr>
      <vt:lpstr>4.2 – Communication Technology – Intranet</vt:lpstr>
      <vt:lpstr>4.2 – Communication Technology – Intranet</vt:lpstr>
      <vt:lpstr>4.2 – Communication Technology – Blogs</vt:lpstr>
      <vt:lpstr>4.2 – Communication Technology – Wikis</vt:lpstr>
      <vt:lpstr>4.2 – Communication Technology – Social Networking</vt:lpstr>
      <vt:lpstr>4.2 – Communication Technology – Scenarios</vt:lpstr>
      <vt:lpstr>4.2 – Communication Technology – Scenarios</vt:lpstr>
      <vt:lpstr>4.3 – Personal attributes and job roles </vt:lpstr>
      <vt:lpstr>4.3 – Personal attributes and job roles </vt:lpstr>
      <vt:lpstr>4.3 – Personal attributes and job roles </vt:lpstr>
      <vt:lpstr>4.3 – Personal attributes and job roles </vt:lpstr>
      <vt:lpstr>4.4 – Ready for work  </vt:lpstr>
      <vt:lpstr>4.5 – Professional Bodies</vt:lpstr>
      <vt:lpstr>4.6 – Industry Certification - Academic  </vt:lpstr>
      <vt:lpstr>4.5 – Industry Certification - Industry </vt:lpstr>
      <vt:lpstr>PowerPoint Presentation</vt:lpstr>
      <vt:lpstr>PowerPoint Presentation</vt:lpstr>
      <vt:lpstr>PowerPoint Presentation</vt:lpstr>
    </vt:vector>
  </TitlesOfParts>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dc:title>
  <dc:subject>eBusiness</dc:subject>
  <dc:creator>Enderoth</dc:creator>
  <cp:lastModifiedBy>Stephen Rafferty</cp:lastModifiedBy>
  <cp:revision>1363</cp:revision>
  <cp:lastPrinted>2014-01-22T18:25:48Z</cp:lastPrinted>
  <dcterms:created xsi:type="dcterms:W3CDTF">2008-03-12T11:01:44Z</dcterms:created>
  <dcterms:modified xsi:type="dcterms:W3CDTF">2018-08-05T17:35:15Z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